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Lst>
  <p:notesMasterIdLst>
    <p:notesMasterId r:id="rId22"/>
  </p:notesMasterIdLst>
  <p:sldIdLst>
    <p:sldId id="946" r:id="rId4"/>
    <p:sldId id="858" r:id="rId5"/>
    <p:sldId id="891" r:id="rId6"/>
    <p:sldId id="930" r:id="rId7"/>
    <p:sldId id="808" r:id="rId8"/>
    <p:sldId id="932" r:id="rId9"/>
    <p:sldId id="906" r:id="rId10"/>
    <p:sldId id="933" r:id="rId11"/>
    <p:sldId id="937" r:id="rId12"/>
    <p:sldId id="944" r:id="rId13"/>
    <p:sldId id="935" r:id="rId14"/>
    <p:sldId id="907" r:id="rId15"/>
    <p:sldId id="912" r:id="rId16"/>
    <p:sldId id="942" r:id="rId17"/>
    <p:sldId id="939" r:id="rId18"/>
    <p:sldId id="950" r:id="rId19"/>
    <p:sldId id="951" r:id="rId20"/>
    <p:sldId id="91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EC0184-D501-4271-B32B-EDD57CDD6F11}">
          <p14:sldIdLst>
            <p14:sldId id="946"/>
            <p14:sldId id="858"/>
            <p14:sldId id="891"/>
            <p14:sldId id="930"/>
            <p14:sldId id="808"/>
            <p14:sldId id="932"/>
            <p14:sldId id="906"/>
            <p14:sldId id="933"/>
            <p14:sldId id="937"/>
            <p14:sldId id="944"/>
            <p14:sldId id="935"/>
            <p14:sldId id="907"/>
            <p14:sldId id="912"/>
            <p14:sldId id="942"/>
            <p14:sldId id="939"/>
            <p14:sldId id="950"/>
            <p14:sldId id="951"/>
            <p14:sldId id="9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164522-DADC-8C5C-C631-21A45D3DBEAB}" name="Prosek Partners" initials="PP" userId="Prosek Partners" providerId="None"/>
  <p188:author id="{5E11FB3C-AB86-0490-7BFC-3216F2DD64C2}" name="Jonathan  Chavkin" initials="JC" userId="Jonathan  Chavkin" providerId="None"/>
  <p188:author id="{A6E11051-EE17-2B9A-9F5B-711C661CB6CB}" name="John Perilli" initials="JP" userId="John Perilli" providerId="None"/>
  <p188:author id="{8554B668-690A-471D-4850-678069F38510}" name="Claire Bischoff" initials="CB" userId="Claire Bischoff" providerId="None"/>
  <p188:author id="{01AD6982-06EC-F51C-B03F-861FFF3EE5A0}" name="Josette Thompson" initials="JT" userId="Josette Thompson" providerId="None"/>
  <p188:author id="{E80D038B-3E53-880F-1EF9-76D04C42DC88}" name="Ken Fears" initials="KF" userId="S::kfears@nar.realtor::b8fe2af1-7b9d-4fe8-947e-b72049e6356e" providerId="AD"/>
  <p188:author id="{2AE13B9B-8FD2-5B54-D8C5-12AAEC739F97}" name="John Perilli" initials="JP" userId="S::jperilli@prosek.com::889e5ea7-2acb-42cb-a768-65a22d276ca9" providerId="AD"/>
  <p188:author id="{0C55B1C8-BFF8-D665-A5FE-F3A3F621A981}" name="Jim David" initials="JD" userId="Jim David" providerId="None"/>
  <p188:author id="{C613B8E0-369D-A4D7-044E-A6715E342ACE}" name="Jaclyn Phillips" initials="JP" userId="Jaclyn Phillip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8E0"/>
    <a:srgbClr val="006BB7"/>
    <a:srgbClr val="1A4684"/>
    <a:srgbClr val="E3EEF0"/>
    <a:srgbClr val="004282"/>
    <a:srgbClr val="0E2036"/>
    <a:srgbClr val="BED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10" autoAdjust="0"/>
  </p:normalViewPr>
  <p:slideViewPr>
    <p:cSldViewPr snapToGrid="0">
      <p:cViewPr>
        <p:scale>
          <a:sx n="50" d="100"/>
          <a:sy n="50" d="100"/>
        </p:scale>
        <p:origin x="81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E100C-4374-4043-8F99-F53E41B27FFB}" type="doc">
      <dgm:prSet loTypeId="urn:microsoft.com/office/officeart/2005/8/layout/hChevron3" loCatId="process" qsTypeId="urn:microsoft.com/office/officeart/2005/8/quickstyle/simple1" qsCatId="simple" csTypeId="urn:microsoft.com/office/officeart/2005/8/colors/accent1_2" csCatId="accent1" phldr="1"/>
      <dgm:spPr/>
    </dgm:pt>
    <dgm:pt modelId="{0CB3ADF1-9CF9-4E0C-8F1B-E692EBD04D86}">
      <dgm:prSet phldrT="[Text]" custT="1"/>
      <dgm:spPr>
        <a:solidFill>
          <a:srgbClr val="0E2036"/>
        </a:solidFill>
      </dgm:spPr>
      <dgm:t>
        <a:bodyPr/>
        <a:lstStyle/>
        <a:p>
          <a:r>
            <a:rPr lang="en-US" sz="1100" b="0">
              <a:latin typeface="Montserrat ExtraBold" panose="020F0502020204030204" pitchFamily="2" charset="0"/>
            </a:rPr>
            <a:t>MAR</a:t>
          </a:r>
        </a:p>
      </dgm:t>
    </dgm:pt>
    <dgm:pt modelId="{3D08FDA6-A40E-411C-90E2-E2C4C20551B7}" type="parTrans" cxnId="{CFAE0B6D-EE6E-499A-981C-585519382CEA}">
      <dgm:prSet/>
      <dgm:spPr/>
      <dgm:t>
        <a:bodyPr/>
        <a:lstStyle/>
        <a:p>
          <a:endParaRPr lang="en-US" sz="1100" b="0">
            <a:latin typeface="Montserrat ExtraBold" panose="020F0502020204030204" pitchFamily="2" charset="0"/>
          </a:endParaRPr>
        </a:p>
      </dgm:t>
    </dgm:pt>
    <dgm:pt modelId="{025EF744-8A20-4CAC-A5C1-352C6AA66735}" type="sibTrans" cxnId="{CFAE0B6D-EE6E-499A-981C-585519382CEA}">
      <dgm:prSet/>
      <dgm:spPr/>
      <dgm:t>
        <a:bodyPr/>
        <a:lstStyle/>
        <a:p>
          <a:endParaRPr lang="en-US" sz="1100" b="0">
            <a:latin typeface="Montserrat ExtraBold" panose="020F0502020204030204" pitchFamily="2" charset="0"/>
          </a:endParaRPr>
        </a:p>
      </dgm:t>
    </dgm:pt>
    <dgm:pt modelId="{DE5D0AAA-6D7F-434C-918A-F326A4E25616}">
      <dgm:prSet phldrT="[Text]" custT="1"/>
      <dgm:spPr>
        <a:solidFill>
          <a:srgbClr val="0E2036"/>
        </a:solidFill>
      </dgm:spPr>
      <dgm:t>
        <a:bodyPr/>
        <a:lstStyle/>
        <a:p>
          <a:r>
            <a:rPr lang="en-US" sz="1100" b="0">
              <a:latin typeface="Montserrat ExtraBold" panose="020F0502020204030204" pitchFamily="2" charset="0"/>
            </a:rPr>
            <a:t>APR</a:t>
          </a:r>
        </a:p>
      </dgm:t>
    </dgm:pt>
    <dgm:pt modelId="{4095FB95-8435-4D11-9C90-AE76D531F286}" type="parTrans" cxnId="{D9A9ED9C-B95C-4E42-817F-090938941766}">
      <dgm:prSet/>
      <dgm:spPr/>
      <dgm:t>
        <a:bodyPr/>
        <a:lstStyle/>
        <a:p>
          <a:endParaRPr lang="en-US" sz="1100" b="0">
            <a:latin typeface="Montserrat ExtraBold" panose="020F0502020204030204" pitchFamily="2" charset="0"/>
          </a:endParaRPr>
        </a:p>
      </dgm:t>
    </dgm:pt>
    <dgm:pt modelId="{9666BF7F-607B-42C1-A8ED-CFF6A689B67C}" type="sibTrans" cxnId="{D9A9ED9C-B95C-4E42-817F-090938941766}">
      <dgm:prSet/>
      <dgm:spPr/>
      <dgm:t>
        <a:bodyPr/>
        <a:lstStyle/>
        <a:p>
          <a:endParaRPr lang="en-US" sz="1100" b="0">
            <a:latin typeface="Montserrat ExtraBold" panose="020F0502020204030204" pitchFamily="2" charset="0"/>
          </a:endParaRPr>
        </a:p>
      </dgm:t>
    </dgm:pt>
    <dgm:pt modelId="{36060820-AFEB-4332-8ACF-6B314350ADB0}">
      <dgm:prSet phldrT="[Text]" custT="1"/>
      <dgm:spPr>
        <a:solidFill>
          <a:srgbClr val="0E2036"/>
        </a:solidFill>
      </dgm:spPr>
      <dgm:t>
        <a:bodyPr/>
        <a:lstStyle/>
        <a:p>
          <a:r>
            <a:rPr lang="en-US" sz="1100" b="0">
              <a:latin typeface="Montserrat ExtraBold" panose="020F0502020204030204" pitchFamily="2" charset="0"/>
            </a:rPr>
            <a:t>MAY</a:t>
          </a:r>
        </a:p>
      </dgm:t>
    </dgm:pt>
    <dgm:pt modelId="{3A56C8B7-EAF1-4978-9169-BF5C8AE8CBE6}" type="parTrans" cxnId="{E4427BD6-0EA6-4480-A352-687C8AF79391}">
      <dgm:prSet/>
      <dgm:spPr/>
      <dgm:t>
        <a:bodyPr/>
        <a:lstStyle/>
        <a:p>
          <a:endParaRPr lang="en-US" sz="1100" b="0">
            <a:latin typeface="Montserrat ExtraBold" panose="020F0502020204030204" pitchFamily="2" charset="0"/>
          </a:endParaRPr>
        </a:p>
      </dgm:t>
    </dgm:pt>
    <dgm:pt modelId="{75A59FA2-73B3-4318-9357-44D5A2983FC4}" type="sibTrans" cxnId="{E4427BD6-0EA6-4480-A352-687C8AF79391}">
      <dgm:prSet/>
      <dgm:spPr/>
      <dgm:t>
        <a:bodyPr/>
        <a:lstStyle/>
        <a:p>
          <a:endParaRPr lang="en-US" sz="1100" b="0">
            <a:latin typeface="Montserrat ExtraBold" panose="020F0502020204030204" pitchFamily="2" charset="0"/>
          </a:endParaRPr>
        </a:p>
      </dgm:t>
    </dgm:pt>
    <dgm:pt modelId="{071561A8-AAB3-414B-AA89-809A9ADAAD20}">
      <dgm:prSet phldrT="[Text]" custT="1"/>
      <dgm:spPr>
        <a:solidFill>
          <a:srgbClr val="0E2036"/>
        </a:solidFill>
      </dgm:spPr>
      <dgm:t>
        <a:bodyPr/>
        <a:lstStyle/>
        <a:p>
          <a:r>
            <a:rPr lang="en-US" sz="1100" b="0">
              <a:latin typeface="Montserrat ExtraBold" panose="020F0502020204030204" pitchFamily="2" charset="0"/>
            </a:rPr>
            <a:t>JUNE</a:t>
          </a:r>
        </a:p>
      </dgm:t>
    </dgm:pt>
    <dgm:pt modelId="{8DB3FF21-46C6-490E-B3CA-2822D78B079E}" type="parTrans" cxnId="{AD16A9B3-AD90-4BC3-86CE-08D1A4185E30}">
      <dgm:prSet/>
      <dgm:spPr/>
      <dgm:t>
        <a:bodyPr/>
        <a:lstStyle/>
        <a:p>
          <a:endParaRPr lang="en-US" sz="1100" b="0">
            <a:latin typeface="Montserrat ExtraBold" panose="020F0502020204030204" pitchFamily="2" charset="0"/>
          </a:endParaRPr>
        </a:p>
      </dgm:t>
    </dgm:pt>
    <dgm:pt modelId="{AF461BA6-2C68-4BA4-A0AD-58370A9592D9}" type="sibTrans" cxnId="{AD16A9B3-AD90-4BC3-86CE-08D1A4185E30}">
      <dgm:prSet/>
      <dgm:spPr/>
      <dgm:t>
        <a:bodyPr/>
        <a:lstStyle/>
        <a:p>
          <a:endParaRPr lang="en-US" sz="1100" b="0">
            <a:latin typeface="Montserrat ExtraBold" panose="020F0502020204030204" pitchFamily="2" charset="0"/>
          </a:endParaRPr>
        </a:p>
      </dgm:t>
    </dgm:pt>
    <dgm:pt modelId="{497AB19F-A833-435B-87A7-07CCC8C057D5}">
      <dgm:prSet phldrT="[Text]" custT="1"/>
      <dgm:spPr>
        <a:solidFill>
          <a:srgbClr val="0E2036"/>
        </a:solidFill>
      </dgm:spPr>
      <dgm:t>
        <a:bodyPr/>
        <a:lstStyle/>
        <a:p>
          <a:r>
            <a:rPr lang="en-US" sz="1100" b="0">
              <a:latin typeface="Montserrat ExtraBold" panose="020F0502020204030204" pitchFamily="2" charset="0"/>
            </a:rPr>
            <a:t>JULY</a:t>
          </a:r>
        </a:p>
      </dgm:t>
    </dgm:pt>
    <dgm:pt modelId="{D5D6915A-8858-4D29-8E8B-BF40A7F3F353}" type="parTrans" cxnId="{EA051F80-65E2-4B7E-805E-4E8A5825150E}">
      <dgm:prSet/>
      <dgm:spPr/>
      <dgm:t>
        <a:bodyPr/>
        <a:lstStyle/>
        <a:p>
          <a:endParaRPr lang="en-US" sz="1100" b="0">
            <a:latin typeface="Montserrat ExtraBold" panose="020F0502020204030204" pitchFamily="2" charset="0"/>
          </a:endParaRPr>
        </a:p>
      </dgm:t>
    </dgm:pt>
    <dgm:pt modelId="{3B332D12-4255-4DF3-9188-CDF1D006B32A}" type="sibTrans" cxnId="{EA051F80-65E2-4B7E-805E-4E8A5825150E}">
      <dgm:prSet/>
      <dgm:spPr/>
      <dgm:t>
        <a:bodyPr/>
        <a:lstStyle/>
        <a:p>
          <a:endParaRPr lang="en-US" sz="1100" b="0">
            <a:latin typeface="Montserrat ExtraBold" panose="020F0502020204030204" pitchFamily="2" charset="0"/>
          </a:endParaRPr>
        </a:p>
      </dgm:t>
    </dgm:pt>
    <dgm:pt modelId="{ED916832-7BE0-480F-AC48-9C99FE20C01D}">
      <dgm:prSet phldrT="[Text]" custT="1"/>
      <dgm:spPr>
        <a:solidFill>
          <a:srgbClr val="0E2036"/>
        </a:solidFill>
      </dgm:spPr>
      <dgm:t>
        <a:bodyPr/>
        <a:lstStyle/>
        <a:p>
          <a:r>
            <a:rPr lang="en-US" sz="1100" b="0">
              <a:latin typeface="Montserrat ExtraBold" panose="020F0502020204030204" pitchFamily="2" charset="0"/>
            </a:rPr>
            <a:t>AUG</a:t>
          </a:r>
        </a:p>
      </dgm:t>
    </dgm:pt>
    <dgm:pt modelId="{DD4D0A33-0E1B-48BF-B382-9A86B33B4005}" type="parTrans" cxnId="{5AA5FB86-1B42-47F9-8BD0-9FFB4880A329}">
      <dgm:prSet/>
      <dgm:spPr/>
      <dgm:t>
        <a:bodyPr/>
        <a:lstStyle/>
        <a:p>
          <a:endParaRPr lang="en-US" sz="1100" b="0">
            <a:latin typeface="Montserrat ExtraBold" panose="020F0502020204030204" pitchFamily="2" charset="0"/>
          </a:endParaRPr>
        </a:p>
      </dgm:t>
    </dgm:pt>
    <dgm:pt modelId="{83186590-BCF5-4F73-AF5C-DBECFB73B48F}" type="sibTrans" cxnId="{5AA5FB86-1B42-47F9-8BD0-9FFB4880A329}">
      <dgm:prSet/>
      <dgm:spPr/>
      <dgm:t>
        <a:bodyPr/>
        <a:lstStyle/>
        <a:p>
          <a:endParaRPr lang="en-US" sz="1100" b="0">
            <a:latin typeface="Montserrat ExtraBold" panose="020F0502020204030204" pitchFamily="2" charset="0"/>
          </a:endParaRPr>
        </a:p>
      </dgm:t>
    </dgm:pt>
    <dgm:pt modelId="{CB3F5489-F9E4-4380-9377-FD3F6D703540}">
      <dgm:prSet phldrT="[Text]" custT="1"/>
      <dgm:spPr>
        <a:solidFill>
          <a:srgbClr val="0E2036"/>
        </a:solidFill>
      </dgm:spPr>
      <dgm:t>
        <a:bodyPr/>
        <a:lstStyle/>
        <a:p>
          <a:r>
            <a:rPr lang="en-US" sz="1100" b="0">
              <a:latin typeface="Montserrat ExtraBold" panose="020F0502020204030204" pitchFamily="2" charset="0"/>
            </a:rPr>
            <a:t>SEPT</a:t>
          </a:r>
        </a:p>
      </dgm:t>
    </dgm:pt>
    <dgm:pt modelId="{F18676CB-43DE-4183-B4D4-5B75328940D2}" type="parTrans" cxnId="{FE749A21-5244-4C0D-B700-A44F45FE7A85}">
      <dgm:prSet/>
      <dgm:spPr/>
      <dgm:t>
        <a:bodyPr/>
        <a:lstStyle/>
        <a:p>
          <a:endParaRPr lang="en-US" sz="1100" b="0">
            <a:latin typeface="Montserrat ExtraBold" panose="020F0502020204030204" pitchFamily="2" charset="0"/>
          </a:endParaRPr>
        </a:p>
      </dgm:t>
    </dgm:pt>
    <dgm:pt modelId="{9F852524-A0DE-445D-B637-0F7238062543}" type="sibTrans" cxnId="{FE749A21-5244-4C0D-B700-A44F45FE7A85}">
      <dgm:prSet/>
      <dgm:spPr/>
      <dgm:t>
        <a:bodyPr/>
        <a:lstStyle/>
        <a:p>
          <a:endParaRPr lang="en-US" sz="1100" b="0">
            <a:latin typeface="Montserrat ExtraBold" panose="020F0502020204030204" pitchFamily="2" charset="0"/>
          </a:endParaRPr>
        </a:p>
      </dgm:t>
    </dgm:pt>
    <dgm:pt modelId="{5DF4452A-03EC-4DA1-AC46-853FB6A762DC}">
      <dgm:prSet phldrT="[Text]" custT="1"/>
      <dgm:spPr>
        <a:solidFill>
          <a:srgbClr val="0E2036"/>
        </a:solidFill>
      </dgm:spPr>
      <dgm:t>
        <a:bodyPr/>
        <a:lstStyle/>
        <a:p>
          <a:r>
            <a:rPr lang="en-US" sz="1100" b="0">
              <a:latin typeface="Montserrat ExtraBold" panose="020F0502020204030204" pitchFamily="2" charset="0"/>
            </a:rPr>
            <a:t>OCT</a:t>
          </a:r>
        </a:p>
      </dgm:t>
    </dgm:pt>
    <dgm:pt modelId="{9560DAA5-9EFE-437D-9F6F-A520A982836C}" type="parTrans" cxnId="{07FAD8CF-150B-4270-9558-CE84C8529ECC}">
      <dgm:prSet/>
      <dgm:spPr/>
      <dgm:t>
        <a:bodyPr/>
        <a:lstStyle/>
        <a:p>
          <a:endParaRPr lang="en-US" sz="1100" b="0">
            <a:latin typeface="Montserrat ExtraBold" panose="020F0502020204030204" pitchFamily="2" charset="0"/>
          </a:endParaRPr>
        </a:p>
      </dgm:t>
    </dgm:pt>
    <dgm:pt modelId="{FAE695F8-BF5D-483E-A04F-5F6B0AC042F6}" type="sibTrans" cxnId="{07FAD8CF-150B-4270-9558-CE84C8529ECC}">
      <dgm:prSet/>
      <dgm:spPr/>
      <dgm:t>
        <a:bodyPr/>
        <a:lstStyle/>
        <a:p>
          <a:endParaRPr lang="en-US" sz="1100" b="0">
            <a:latin typeface="Montserrat ExtraBold" panose="020F0502020204030204" pitchFamily="2" charset="0"/>
          </a:endParaRPr>
        </a:p>
      </dgm:t>
    </dgm:pt>
    <dgm:pt modelId="{D322910F-C096-4130-81BC-C13F574C94C2}">
      <dgm:prSet phldrT="[Text]" custT="1"/>
      <dgm:spPr>
        <a:solidFill>
          <a:srgbClr val="0E2036"/>
        </a:solidFill>
      </dgm:spPr>
      <dgm:t>
        <a:bodyPr/>
        <a:lstStyle/>
        <a:p>
          <a:r>
            <a:rPr lang="en-US" sz="1100" b="0">
              <a:latin typeface="Montserrat ExtraBold" panose="020F0502020204030204" pitchFamily="2" charset="0"/>
            </a:rPr>
            <a:t>NOV</a:t>
          </a:r>
        </a:p>
      </dgm:t>
    </dgm:pt>
    <dgm:pt modelId="{BE27475F-EC28-4B37-95F4-8E51B4782B31}" type="parTrans" cxnId="{FE7D435B-968B-4566-B739-3CBD8704CCC2}">
      <dgm:prSet/>
      <dgm:spPr/>
      <dgm:t>
        <a:bodyPr/>
        <a:lstStyle/>
        <a:p>
          <a:endParaRPr lang="en-US" sz="1100" b="0">
            <a:latin typeface="Montserrat ExtraBold" panose="020F0502020204030204" pitchFamily="2" charset="0"/>
          </a:endParaRPr>
        </a:p>
      </dgm:t>
    </dgm:pt>
    <dgm:pt modelId="{D0B4CF0E-3222-4061-B064-D0D814B65E6D}" type="sibTrans" cxnId="{FE7D435B-968B-4566-B739-3CBD8704CCC2}">
      <dgm:prSet/>
      <dgm:spPr/>
      <dgm:t>
        <a:bodyPr/>
        <a:lstStyle/>
        <a:p>
          <a:endParaRPr lang="en-US" sz="1100" b="0">
            <a:latin typeface="Montserrat ExtraBold" panose="020F0502020204030204" pitchFamily="2" charset="0"/>
          </a:endParaRPr>
        </a:p>
      </dgm:t>
    </dgm:pt>
    <dgm:pt modelId="{802B51CE-5D49-4596-A84A-91E957426550}">
      <dgm:prSet phldrT="[Text]" custT="1"/>
      <dgm:spPr>
        <a:solidFill>
          <a:srgbClr val="0E2036"/>
        </a:solidFill>
      </dgm:spPr>
      <dgm:t>
        <a:bodyPr/>
        <a:lstStyle/>
        <a:p>
          <a:r>
            <a:rPr lang="en-US" sz="1100" b="0">
              <a:latin typeface="Montserrat ExtraBold" panose="020F0502020204030204" pitchFamily="2" charset="0"/>
            </a:rPr>
            <a:t>DEC</a:t>
          </a:r>
        </a:p>
      </dgm:t>
    </dgm:pt>
    <dgm:pt modelId="{12911868-3A84-4895-8255-8EB0EF5BFAED}" type="sibTrans" cxnId="{B123C2E5-1182-49C8-9EFC-259232AA8AEC}">
      <dgm:prSet/>
      <dgm:spPr/>
      <dgm:t>
        <a:bodyPr/>
        <a:lstStyle/>
        <a:p>
          <a:endParaRPr lang="en-US" sz="1100" b="0">
            <a:latin typeface="Montserrat ExtraBold" panose="020F0502020204030204" pitchFamily="2" charset="0"/>
          </a:endParaRPr>
        </a:p>
      </dgm:t>
    </dgm:pt>
    <dgm:pt modelId="{BC3F3D81-F003-4E59-B05A-12DEA8307587}" type="parTrans" cxnId="{B123C2E5-1182-49C8-9EFC-259232AA8AEC}">
      <dgm:prSet/>
      <dgm:spPr/>
      <dgm:t>
        <a:bodyPr/>
        <a:lstStyle/>
        <a:p>
          <a:endParaRPr lang="en-US" sz="1100" b="0">
            <a:latin typeface="Montserrat ExtraBold" panose="020F0502020204030204" pitchFamily="2" charset="0"/>
          </a:endParaRPr>
        </a:p>
      </dgm:t>
    </dgm:pt>
    <dgm:pt modelId="{2B411AAA-AB39-4667-8A69-065D472D88BF}" type="pres">
      <dgm:prSet presAssocID="{46CE100C-4374-4043-8F99-F53E41B27FFB}" presName="Name0" presStyleCnt="0">
        <dgm:presLayoutVars>
          <dgm:dir/>
          <dgm:resizeHandles val="exact"/>
        </dgm:presLayoutVars>
      </dgm:prSet>
      <dgm:spPr/>
    </dgm:pt>
    <dgm:pt modelId="{F128D40B-8436-497F-8E80-638311BDF64A}" type="pres">
      <dgm:prSet presAssocID="{0CB3ADF1-9CF9-4E0C-8F1B-E692EBD04D86}" presName="parTxOnly" presStyleLbl="node1" presStyleIdx="0" presStyleCnt="10">
        <dgm:presLayoutVars>
          <dgm:bulletEnabled val="1"/>
        </dgm:presLayoutVars>
      </dgm:prSet>
      <dgm:spPr/>
    </dgm:pt>
    <dgm:pt modelId="{A79285A8-036E-4C3E-8863-9140C1EE9EFC}" type="pres">
      <dgm:prSet presAssocID="{025EF744-8A20-4CAC-A5C1-352C6AA66735}" presName="parSpace" presStyleCnt="0"/>
      <dgm:spPr/>
    </dgm:pt>
    <dgm:pt modelId="{D41EC0E6-450D-418D-B698-AB1FB00CB788}" type="pres">
      <dgm:prSet presAssocID="{DE5D0AAA-6D7F-434C-918A-F326A4E25616}" presName="parTxOnly" presStyleLbl="node1" presStyleIdx="1" presStyleCnt="10">
        <dgm:presLayoutVars>
          <dgm:bulletEnabled val="1"/>
        </dgm:presLayoutVars>
      </dgm:prSet>
      <dgm:spPr/>
    </dgm:pt>
    <dgm:pt modelId="{FFECACF2-2750-4E5F-A75E-40A9271341C6}" type="pres">
      <dgm:prSet presAssocID="{9666BF7F-607B-42C1-A8ED-CFF6A689B67C}" presName="parSpace" presStyleCnt="0"/>
      <dgm:spPr/>
    </dgm:pt>
    <dgm:pt modelId="{C527B46D-850B-40A8-A6EF-28020F8B43CA}" type="pres">
      <dgm:prSet presAssocID="{36060820-AFEB-4332-8ACF-6B314350ADB0}" presName="parTxOnly" presStyleLbl="node1" presStyleIdx="2" presStyleCnt="10">
        <dgm:presLayoutVars>
          <dgm:bulletEnabled val="1"/>
        </dgm:presLayoutVars>
      </dgm:prSet>
      <dgm:spPr/>
    </dgm:pt>
    <dgm:pt modelId="{422501C0-F0A7-4FDC-AFE5-258635913365}" type="pres">
      <dgm:prSet presAssocID="{75A59FA2-73B3-4318-9357-44D5A2983FC4}" presName="parSpace" presStyleCnt="0"/>
      <dgm:spPr/>
    </dgm:pt>
    <dgm:pt modelId="{0196B7CE-117E-4868-8907-A97927BEE952}" type="pres">
      <dgm:prSet presAssocID="{071561A8-AAB3-414B-AA89-809A9ADAAD20}" presName="parTxOnly" presStyleLbl="node1" presStyleIdx="3" presStyleCnt="10">
        <dgm:presLayoutVars>
          <dgm:bulletEnabled val="1"/>
        </dgm:presLayoutVars>
      </dgm:prSet>
      <dgm:spPr/>
    </dgm:pt>
    <dgm:pt modelId="{04C0B121-28D5-488C-8145-9553B5F1F71A}" type="pres">
      <dgm:prSet presAssocID="{AF461BA6-2C68-4BA4-A0AD-58370A9592D9}" presName="parSpace" presStyleCnt="0"/>
      <dgm:spPr/>
    </dgm:pt>
    <dgm:pt modelId="{C1CED7D6-28B0-4157-A257-6D4E4405714B}" type="pres">
      <dgm:prSet presAssocID="{497AB19F-A833-435B-87A7-07CCC8C057D5}" presName="parTxOnly" presStyleLbl="node1" presStyleIdx="4" presStyleCnt="10">
        <dgm:presLayoutVars>
          <dgm:bulletEnabled val="1"/>
        </dgm:presLayoutVars>
      </dgm:prSet>
      <dgm:spPr/>
    </dgm:pt>
    <dgm:pt modelId="{B73CC6DE-E4CA-4423-8ED5-821B291A0E8D}" type="pres">
      <dgm:prSet presAssocID="{3B332D12-4255-4DF3-9188-CDF1D006B32A}" presName="parSpace" presStyleCnt="0"/>
      <dgm:spPr/>
    </dgm:pt>
    <dgm:pt modelId="{A8F2EEA0-220F-46AC-9FB2-8F396A0BD6C6}" type="pres">
      <dgm:prSet presAssocID="{ED916832-7BE0-480F-AC48-9C99FE20C01D}" presName="parTxOnly" presStyleLbl="node1" presStyleIdx="5" presStyleCnt="10">
        <dgm:presLayoutVars>
          <dgm:bulletEnabled val="1"/>
        </dgm:presLayoutVars>
      </dgm:prSet>
      <dgm:spPr/>
    </dgm:pt>
    <dgm:pt modelId="{2E8CCFB7-9445-4081-9772-0E3842678080}" type="pres">
      <dgm:prSet presAssocID="{83186590-BCF5-4F73-AF5C-DBECFB73B48F}" presName="parSpace" presStyleCnt="0"/>
      <dgm:spPr/>
    </dgm:pt>
    <dgm:pt modelId="{652AE63D-C6C5-49FE-A1E3-051F3829B17A}" type="pres">
      <dgm:prSet presAssocID="{CB3F5489-F9E4-4380-9377-FD3F6D703540}" presName="parTxOnly" presStyleLbl="node1" presStyleIdx="6" presStyleCnt="10">
        <dgm:presLayoutVars>
          <dgm:bulletEnabled val="1"/>
        </dgm:presLayoutVars>
      </dgm:prSet>
      <dgm:spPr/>
    </dgm:pt>
    <dgm:pt modelId="{6E29292D-A873-4DE7-B0A5-0233BE57B875}" type="pres">
      <dgm:prSet presAssocID="{9F852524-A0DE-445D-B637-0F7238062543}" presName="parSpace" presStyleCnt="0"/>
      <dgm:spPr/>
    </dgm:pt>
    <dgm:pt modelId="{5031BFB2-0139-4CF1-838B-6446E7348353}" type="pres">
      <dgm:prSet presAssocID="{5DF4452A-03EC-4DA1-AC46-853FB6A762DC}" presName="parTxOnly" presStyleLbl="node1" presStyleIdx="7" presStyleCnt="10">
        <dgm:presLayoutVars>
          <dgm:bulletEnabled val="1"/>
        </dgm:presLayoutVars>
      </dgm:prSet>
      <dgm:spPr/>
    </dgm:pt>
    <dgm:pt modelId="{0EE99D89-339D-4A7D-8B7C-1DB9EDBFDF1E}" type="pres">
      <dgm:prSet presAssocID="{FAE695F8-BF5D-483E-A04F-5F6B0AC042F6}" presName="parSpace" presStyleCnt="0"/>
      <dgm:spPr/>
    </dgm:pt>
    <dgm:pt modelId="{BCE5081D-0FBC-4F00-9E6A-80BBF1CBBEBD}" type="pres">
      <dgm:prSet presAssocID="{D322910F-C096-4130-81BC-C13F574C94C2}" presName="parTxOnly" presStyleLbl="node1" presStyleIdx="8" presStyleCnt="10">
        <dgm:presLayoutVars>
          <dgm:bulletEnabled val="1"/>
        </dgm:presLayoutVars>
      </dgm:prSet>
      <dgm:spPr/>
    </dgm:pt>
    <dgm:pt modelId="{6E2B7CA7-4F32-4C3E-BBB5-498190F4DAC4}" type="pres">
      <dgm:prSet presAssocID="{D0B4CF0E-3222-4061-B064-D0D814B65E6D}" presName="parSpace" presStyleCnt="0"/>
      <dgm:spPr/>
    </dgm:pt>
    <dgm:pt modelId="{28275AED-4C42-4D0A-AB2D-97F307354936}" type="pres">
      <dgm:prSet presAssocID="{802B51CE-5D49-4596-A84A-91E957426550}" presName="parTxOnly" presStyleLbl="node1" presStyleIdx="9" presStyleCnt="10">
        <dgm:presLayoutVars>
          <dgm:bulletEnabled val="1"/>
        </dgm:presLayoutVars>
      </dgm:prSet>
      <dgm:spPr/>
    </dgm:pt>
  </dgm:ptLst>
  <dgm:cxnLst>
    <dgm:cxn modelId="{C8CA4D15-94CA-4B27-A10B-A4B66FA84571}" type="presOf" srcId="{36060820-AFEB-4332-8ACF-6B314350ADB0}" destId="{C527B46D-850B-40A8-A6EF-28020F8B43CA}" srcOrd="0" destOrd="0" presId="urn:microsoft.com/office/officeart/2005/8/layout/hChevron3"/>
    <dgm:cxn modelId="{FE749A21-5244-4C0D-B700-A44F45FE7A85}" srcId="{46CE100C-4374-4043-8F99-F53E41B27FFB}" destId="{CB3F5489-F9E4-4380-9377-FD3F6D703540}" srcOrd="6" destOrd="0" parTransId="{F18676CB-43DE-4183-B4D4-5B75328940D2}" sibTransId="{9F852524-A0DE-445D-B637-0F7238062543}"/>
    <dgm:cxn modelId="{FE7D435B-968B-4566-B739-3CBD8704CCC2}" srcId="{46CE100C-4374-4043-8F99-F53E41B27FFB}" destId="{D322910F-C096-4130-81BC-C13F574C94C2}" srcOrd="8" destOrd="0" parTransId="{BE27475F-EC28-4B37-95F4-8E51B4782B31}" sibTransId="{D0B4CF0E-3222-4061-B064-D0D814B65E6D}"/>
    <dgm:cxn modelId="{6DF8DA5C-4241-4FF9-86B8-FFA90A2E4F9B}" type="presOf" srcId="{071561A8-AAB3-414B-AA89-809A9ADAAD20}" destId="{0196B7CE-117E-4868-8907-A97927BEE952}" srcOrd="0" destOrd="0" presId="urn:microsoft.com/office/officeart/2005/8/layout/hChevron3"/>
    <dgm:cxn modelId="{AA8EA063-E1BA-487C-AD1D-A76805ACC860}" type="presOf" srcId="{DE5D0AAA-6D7F-434C-918A-F326A4E25616}" destId="{D41EC0E6-450D-418D-B698-AB1FB00CB788}" srcOrd="0" destOrd="0" presId="urn:microsoft.com/office/officeart/2005/8/layout/hChevron3"/>
    <dgm:cxn modelId="{CFAE0B6D-EE6E-499A-981C-585519382CEA}" srcId="{46CE100C-4374-4043-8F99-F53E41B27FFB}" destId="{0CB3ADF1-9CF9-4E0C-8F1B-E692EBD04D86}" srcOrd="0" destOrd="0" parTransId="{3D08FDA6-A40E-411C-90E2-E2C4C20551B7}" sibTransId="{025EF744-8A20-4CAC-A5C1-352C6AA66735}"/>
    <dgm:cxn modelId="{380E7352-24DF-457A-A022-90E1D76B8A76}" type="presOf" srcId="{5DF4452A-03EC-4DA1-AC46-853FB6A762DC}" destId="{5031BFB2-0139-4CF1-838B-6446E7348353}" srcOrd="0" destOrd="0" presId="urn:microsoft.com/office/officeart/2005/8/layout/hChevron3"/>
    <dgm:cxn modelId="{BB9CBC53-EE13-46CF-A381-A1FBAC85D71F}" type="presOf" srcId="{ED916832-7BE0-480F-AC48-9C99FE20C01D}" destId="{A8F2EEA0-220F-46AC-9FB2-8F396A0BD6C6}" srcOrd="0" destOrd="0" presId="urn:microsoft.com/office/officeart/2005/8/layout/hChevron3"/>
    <dgm:cxn modelId="{EA051F80-65E2-4B7E-805E-4E8A5825150E}" srcId="{46CE100C-4374-4043-8F99-F53E41B27FFB}" destId="{497AB19F-A833-435B-87A7-07CCC8C057D5}" srcOrd="4" destOrd="0" parTransId="{D5D6915A-8858-4D29-8E8B-BF40A7F3F353}" sibTransId="{3B332D12-4255-4DF3-9188-CDF1D006B32A}"/>
    <dgm:cxn modelId="{5AA5FB86-1B42-47F9-8BD0-9FFB4880A329}" srcId="{46CE100C-4374-4043-8F99-F53E41B27FFB}" destId="{ED916832-7BE0-480F-AC48-9C99FE20C01D}" srcOrd="5" destOrd="0" parTransId="{DD4D0A33-0E1B-48BF-B382-9A86B33B4005}" sibTransId="{83186590-BCF5-4F73-AF5C-DBECFB73B48F}"/>
    <dgm:cxn modelId="{7143418A-EA00-45F6-A4FB-D0E77D542231}" type="presOf" srcId="{46CE100C-4374-4043-8F99-F53E41B27FFB}" destId="{2B411AAA-AB39-4667-8A69-065D472D88BF}" srcOrd="0" destOrd="0" presId="urn:microsoft.com/office/officeart/2005/8/layout/hChevron3"/>
    <dgm:cxn modelId="{D9A9ED9C-B95C-4E42-817F-090938941766}" srcId="{46CE100C-4374-4043-8F99-F53E41B27FFB}" destId="{DE5D0AAA-6D7F-434C-918A-F326A4E25616}" srcOrd="1" destOrd="0" parTransId="{4095FB95-8435-4D11-9C90-AE76D531F286}" sibTransId="{9666BF7F-607B-42C1-A8ED-CFF6A689B67C}"/>
    <dgm:cxn modelId="{075DDEA7-FC95-42B5-9194-08176400C0A2}" type="presOf" srcId="{CB3F5489-F9E4-4380-9377-FD3F6D703540}" destId="{652AE63D-C6C5-49FE-A1E3-051F3829B17A}" srcOrd="0" destOrd="0" presId="urn:microsoft.com/office/officeart/2005/8/layout/hChevron3"/>
    <dgm:cxn modelId="{AD16A9B3-AD90-4BC3-86CE-08D1A4185E30}" srcId="{46CE100C-4374-4043-8F99-F53E41B27FFB}" destId="{071561A8-AAB3-414B-AA89-809A9ADAAD20}" srcOrd="3" destOrd="0" parTransId="{8DB3FF21-46C6-490E-B3CA-2822D78B079E}" sibTransId="{AF461BA6-2C68-4BA4-A0AD-58370A9592D9}"/>
    <dgm:cxn modelId="{07FAD8CF-150B-4270-9558-CE84C8529ECC}" srcId="{46CE100C-4374-4043-8F99-F53E41B27FFB}" destId="{5DF4452A-03EC-4DA1-AC46-853FB6A762DC}" srcOrd="7" destOrd="0" parTransId="{9560DAA5-9EFE-437D-9F6F-A520A982836C}" sibTransId="{FAE695F8-BF5D-483E-A04F-5F6B0AC042F6}"/>
    <dgm:cxn modelId="{921E94D0-BEC9-4298-9D31-3133D066EC8B}" type="presOf" srcId="{0CB3ADF1-9CF9-4E0C-8F1B-E692EBD04D86}" destId="{F128D40B-8436-497F-8E80-638311BDF64A}" srcOrd="0" destOrd="0" presId="urn:microsoft.com/office/officeart/2005/8/layout/hChevron3"/>
    <dgm:cxn modelId="{E4427BD6-0EA6-4480-A352-687C8AF79391}" srcId="{46CE100C-4374-4043-8F99-F53E41B27FFB}" destId="{36060820-AFEB-4332-8ACF-6B314350ADB0}" srcOrd="2" destOrd="0" parTransId="{3A56C8B7-EAF1-4978-9169-BF5C8AE8CBE6}" sibTransId="{75A59FA2-73B3-4318-9357-44D5A2983FC4}"/>
    <dgm:cxn modelId="{B123C2E5-1182-49C8-9EFC-259232AA8AEC}" srcId="{46CE100C-4374-4043-8F99-F53E41B27FFB}" destId="{802B51CE-5D49-4596-A84A-91E957426550}" srcOrd="9" destOrd="0" parTransId="{BC3F3D81-F003-4E59-B05A-12DEA8307587}" sibTransId="{12911868-3A84-4895-8255-8EB0EF5BFAED}"/>
    <dgm:cxn modelId="{7BAFC6E5-9C38-4E7E-854D-F6C9A0B0853F}" type="presOf" srcId="{497AB19F-A833-435B-87A7-07CCC8C057D5}" destId="{C1CED7D6-28B0-4157-A257-6D4E4405714B}" srcOrd="0" destOrd="0" presId="urn:microsoft.com/office/officeart/2005/8/layout/hChevron3"/>
    <dgm:cxn modelId="{B453DEF7-BF47-4A0D-A990-BF92B36B4678}" type="presOf" srcId="{D322910F-C096-4130-81BC-C13F574C94C2}" destId="{BCE5081D-0FBC-4F00-9E6A-80BBF1CBBEBD}" srcOrd="0" destOrd="0" presId="urn:microsoft.com/office/officeart/2005/8/layout/hChevron3"/>
    <dgm:cxn modelId="{638384FA-227A-4F28-9713-215E43828DC0}" type="presOf" srcId="{802B51CE-5D49-4596-A84A-91E957426550}" destId="{28275AED-4C42-4D0A-AB2D-97F307354936}" srcOrd="0" destOrd="0" presId="urn:microsoft.com/office/officeart/2005/8/layout/hChevron3"/>
    <dgm:cxn modelId="{9397C147-18E3-4B21-9842-A90F9BDA0D9B}" type="presParOf" srcId="{2B411AAA-AB39-4667-8A69-065D472D88BF}" destId="{F128D40B-8436-497F-8E80-638311BDF64A}" srcOrd="0" destOrd="0" presId="urn:microsoft.com/office/officeart/2005/8/layout/hChevron3"/>
    <dgm:cxn modelId="{846531A4-2F2C-4CE1-AC46-D980855B9CE0}" type="presParOf" srcId="{2B411AAA-AB39-4667-8A69-065D472D88BF}" destId="{A79285A8-036E-4C3E-8863-9140C1EE9EFC}" srcOrd="1" destOrd="0" presId="urn:microsoft.com/office/officeart/2005/8/layout/hChevron3"/>
    <dgm:cxn modelId="{3C13BEFC-B53F-4A45-B0A7-389C68876E01}" type="presParOf" srcId="{2B411AAA-AB39-4667-8A69-065D472D88BF}" destId="{D41EC0E6-450D-418D-B698-AB1FB00CB788}" srcOrd="2" destOrd="0" presId="urn:microsoft.com/office/officeart/2005/8/layout/hChevron3"/>
    <dgm:cxn modelId="{1ED55B78-DE1C-45E4-A333-B6C3A98F7570}" type="presParOf" srcId="{2B411AAA-AB39-4667-8A69-065D472D88BF}" destId="{FFECACF2-2750-4E5F-A75E-40A9271341C6}" srcOrd="3" destOrd="0" presId="urn:microsoft.com/office/officeart/2005/8/layout/hChevron3"/>
    <dgm:cxn modelId="{57484607-63FC-4A5F-97CF-4B26A7CA0F22}" type="presParOf" srcId="{2B411AAA-AB39-4667-8A69-065D472D88BF}" destId="{C527B46D-850B-40A8-A6EF-28020F8B43CA}" srcOrd="4" destOrd="0" presId="urn:microsoft.com/office/officeart/2005/8/layout/hChevron3"/>
    <dgm:cxn modelId="{56F2EF56-9D0E-49D2-BF78-917BDF831F93}" type="presParOf" srcId="{2B411AAA-AB39-4667-8A69-065D472D88BF}" destId="{422501C0-F0A7-4FDC-AFE5-258635913365}" srcOrd="5" destOrd="0" presId="urn:microsoft.com/office/officeart/2005/8/layout/hChevron3"/>
    <dgm:cxn modelId="{96F3624B-7B35-4216-A7EC-AB6A47DBF682}" type="presParOf" srcId="{2B411AAA-AB39-4667-8A69-065D472D88BF}" destId="{0196B7CE-117E-4868-8907-A97927BEE952}" srcOrd="6" destOrd="0" presId="urn:microsoft.com/office/officeart/2005/8/layout/hChevron3"/>
    <dgm:cxn modelId="{EEE30CF2-E580-4492-BB40-562914149308}" type="presParOf" srcId="{2B411AAA-AB39-4667-8A69-065D472D88BF}" destId="{04C0B121-28D5-488C-8145-9553B5F1F71A}" srcOrd="7" destOrd="0" presId="urn:microsoft.com/office/officeart/2005/8/layout/hChevron3"/>
    <dgm:cxn modelId="{3F282F84-C7C8-4750-B804-D249927BE3C4}" type="presParOf" srcId="{2B411AAA-AB39-4667-8A69-065D472D88BF}" destId="{C1CED7D6-28B0-4157-A257-6D4E4405714B}" srcOrd="8" destOrd="0" presId="urn:microsoft.com/office/officeart/2005/8/layout/hChevron3"/>
    <dgm:cxn modelId="{26C7BFB6-F8A2-4C80-AC48-FD93B0E8D30B}" type="presParOf" srcId="{2B411AAA-AB39-4667-8A69-065D472D88BF}" destId="{B73CC6DE-E4CA-4423-8ED5-821B291A0E8D}" srcOrd="9" destOrd="0" presId="urn:microsoft.com/office/officeart/2005/8/layout/hChevron3"/>
    <dgm:cxn modelId="{E85ED535-6A4F-4967-AD06-0B5AF7C7C599}" type="presParOf" srcId="{2B411AAA-AB39-4667-8A69-065D472D88BF}" destId="{A8F2EEA0-220F-46AC-9FB2-8F396A0BD6C6}" srcOrd="10" destOrd="0" presId="urn:microsoft.com/office/officeart/2005/8/layout/hChevron3"/>
    <dgm:cxn modelId="{AAA3F04E-729F-4899-B628-EDE6D18069CC}" type="presParOf" srcId="{2B411AAA-AB39-4667-8A69-065D472D88BF}" destId="{2E8CCFB7-9445-4081-9772-0E3842678080}" srcOrd="11" destOrd="0" presId="urn:microsoft.com/office/officeart/2005/8/layout/hChevron3"/>
    <dgm:cxn modelId="{02382647-D665-4DD9-BA68-822245169B88}" type="presParOf" srcId="{2B411AAA-AB39-4667-8A69-065D472D88BF}" destId="{652AE63D-C6C5-49FE-A1E3-051F3829B17A}" srcOrd="12" destOrd="0" presId="urn:microsoft.com/office/officeart/2005/8/layout/hChevron3"/>
    <dgm:cxn modelId="{7500CA35-F9FE-42E2-9666-4ABC2B26ACF6}" type="presParOf" srcId="{2B411AAA-AB39-4667-8A69-065D472D88BF}" destId="{6E29292D-A873-4DE7-B0A5-0233BE57B875}" srcOrd="13" destOrd="0" presId="urn:microsoft.com/office/officeart/2005/8/layout/hChevron3"/>
    <dgm:cxn modelId="{B58203F1-F889-44BF-9F24-A73BBE48F8AB}" type="presParOf" srcId="{2B411AAA-AB39-4667-8A69-065D472D88BF}" destId="{5031BFB2-0139-4CF1-838B-6446E7348353}" srcOrd="14" destOrd="0" presId="urn:microsoft.com/office/officeart/2005/8/layout/hChevron3"/>
    <dgm:cxn modelId="{B74C8355-5F61-4BEC-9D55-2D794C1D3E59}" type="presParOf" srcId="{2B411AAA-AB39-4667-8A69-065D472D88BF}" destId="{0EE99D89-339D-4A7D-8B7C-1DB9EDBFDF1E}" srcOrd="15" destOrd="0" presId="urn:microsoft.com/office/officeart/2005/8/layout/hChevron3"/>
    <dgm:cxn modelId="{0C74EBDF-03D6-4E7A-8FBF-D8F876119D2F}" type="presParOf" srcId="{2B411AAA-AB39-4667-8A69-065D472D88BF}" destId="{BCE5081D-0FBC-4F00-9E6A-80BBF1CBBEBD}" srcOrd="16" destOrd="0" presId="urn:microsoft.com/office/officeart/2005/8/layout/hChevron3"/>
    <dgm:cxn modelId="{C34CAFED-C9E3-47C7-8226-63EAB4ABAEE9}" type="presParOf" srcId="{2B411AAA-AB39-4667-8A69-065D472D88BF}" destId="{6E2B7CA7-4F32-4C3E-BBB5-498190F4DAC4}" srcOrd="17" destOrd="0" presId="urn:microsoft.com/office/officeart/2005/8/layout/hChevron3"/>
    <dgm:cxn modelId="{FCEDD62E-F0B9-4762-AC3B-994ABC1C570F}" type="presParOf" srcId="{2B411AAA-AB39-4667-8A69-065D472D88BF}" destId="{28275AED-4C42-4D0A-AB2D-97F307354936}" srcOrd="1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8D40B-8436-497F-8E80-638311BDF64A}">
      <dsp:nvSpPr>
        <dsp:cNvPr id="0" name=""/>
        <dsp:cNvSpPr/>
      </dsp:nvSpPr>
      <dsp:spPr>
        <a:xfrm>
          <a:off x="138" y="2355357"/>
          <a:ext cx="1384007" cy="553602"/>
        </a:xfrm>
        <a:prstGeom prst="homePlate">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MAR</a:t>
          </a:r>
        </a:p>
      </dsp:txBody>
      <dsp:txXfrm>
        <a:off x="138" y="2355357"/>
        <a:ext cx="1245607" cy="553602"/>
      </dsp:txXfrm>
    </dsp:sp>
    <dsp:sp modelId="{D41EC0E6-450D-418D-B698-AB1FB00CB788}">
      <dsp:nvSpPr>
        <dsp:cNvPr id="0" name=""/>
        <dsp:cNvSpPr/>
      </dsp:nvSpPr>
      <dsp:spPr>
        <a:xfrm>
          <a:off x="1107344"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APR</a:t>
          </a:r>
        </a:p>
      </dsp:txBody>
      <dsp:txXfrm>
        <a:off x="1384145" y="2355357"/>
        <a:ext cx="830405" cy="553602"/>
      </dsp:txXfrm>
    </dsp:sp>
    <dsp:sp modelId="{C527B46D-850B-40A8-A6EF-28020F8B43CA}">
      <dsp:nvSpPr>
        <dsp:cNvPr id="0" name=""/>
        <dsp:cNvSpPr/>
      </dsp:nvSpPr>
      <dsp:spPr>
        <a:xfrm>
          <a:off x="221454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MAY</a:t>
          </a:r>
        </a:p>
      </dsp:txBody>
      <dsp:txXfrm>
        <a:off x="2491350" y="2355357"/>
        <a:ext cx="830405" cy="553602"/>
      </dsp:txXfrm>
    </dsp:sp>
    <dsp:sp modelId="{0196B7CE-117E-4868-8907-A97927BEE952}">
      <dsp:nvSpPr>
        <dsp:cNvPr id="0" name=""/>
        <dsp:cNvSpPr/>
      </dsp:nvSpPr>
      <dsp:spPr>
        <a:xfrm>
          <a:off x="3321755"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JUNE</a:t>
          </a:r>
        </a:p>
      </dsp:txBody>
      <dsp:txXfrm>
        <a:off x="3598556" y="2355357"/>
        <a:ext cx="830405" cy="553602"/>
      </dsp:txXfrm>
    </dsp:sp>
    <dsp:sp modelId="{C1CED7D6-28B0-4157-A257-6D4E4405714B}">
      <dsp:nvSpPr>
        <dsp:cNvPr id="0" name=""/>
        <dsp:cNvSpPr/>
      </dsp:nvSpPr>
      <dsp:spPr>
        <a:xfrm>
          <a:off x="4428961"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JULY</a:t>
          </a:r>
        </a:p>
      </dsp:txBody>
      <dsp:txXfrm>
        <a:off x="4705762" y="2355357"/>
        <a:ext cx="830405" cy="553602"/>
      </dsp:txXfrm>
    </dsp:sp>
    <dsp:sp modelId="{A8F2EEA0-220F-46AC-9FB2-8F396A0BD6C6}">
      <dsp:nvSpPr>
        <dsp:cNvPr id="0" name=""/>
        <dsp:cNvSpPr/>
      </dsp:nvSpPr>
      <dsp:spPr>
        <a:xfrm>
          <a:off x="5536166"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AUG</a:t>
          </a:r>
        </a:p>
      </dsp:txBody>
      <dsp:txXfrm>
        <a:off x="5812967" y="2355357"/>
        <a:ext cx="830405" cy="553602"/>
      </dsp:txXfrm>
    </dsp:sp>
    <dsp:sp modelId="{652AE63D-C6C5-49FE-A1E3-051F3829B17A}">
      <dsp:nvSpPr>
        <dsp:cNvPr id="0" name=""/>
        <dsp:cNvSpPr/>
      </dsp:nvSpPr>
      <dsp:spPr>
        <a:xfrm>
          <a:off x="6643372"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SEPT</a:t>
          </a:r>
        </a:p>
      </dsp:txBody>
      <dsp:txXfrm>
        <a:off x="6920173" y="2355357"/>
        <a:ext cx="830405" cy="553602"/>
      </dsp:txXfrm>
    </dsp:sp>
    <dsp:sp modelId="{5031BFB2-0139-4CF1-838B-6446E7348353}">
      <dsp:nvSpPr>
        <dsp:cNvPr id="0" name=""/>
        <dsp:cNvSpPr/>
      </dsp:nvSpPr>
      <dsp:spPr>
        <a:xfrm>
          <a:off x="7750578"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OCT</a:t>
          </a:r>
        </a:p>
      </dsp:txBody>
      <dsp:txXfrm>
        <a:off x="8027379" y="2355357"/>
        <a:ext cx="830405" cy="553602"/>
      </dsp:txXfrm>
    </dsp:sp>
    <dsp:sp modelId="{BCE5081D-0FBC-4F00-9E6A-80BBF1CBBEBD}">
      <dsp:nvSpPr>
        <dsp:cNvPr id="0" name=""/>
        <dsp:cNvSpPr/>
      </dsp:nvSpPr>
      <dsp:spPr>
        <a:xfrm>
          <a:off x="8857783"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NOV</a:t>
          </a:r>
        </a:p>
      </dsp:txBody>
      <dsp:txXfrm>
        <a:off x="9134584" y="2355357"/>
        <a:ext cx="830405" cy="553602"/>
      </dsp:txXfrm>
    </dsp:sp>
    <dsp:sp modelId="{28275AED-4C42-4D0A-AB2D-97F307354936}">
      <dsp:nvSpPr>
        <dsp:cNvPr id="0" name=""/>
        <dsp:cNvSpPr/>
      </dsp:nvSpPr>
      <dsp:spPr>
        <a:xfrm>
          <a:off x="996498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DEC</a:t>
          </a:r>
        </a:p>
      </dsp:txBody>
      <dsp:txXfrm>
        <a:off x="10241790" y="2355357"/>
        <a:ext cx="830405" cy="55360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3DB8A-9BED-44EB-B1B8-344FA5B7F0B1}"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33C4B-94BD-4013-876B-246527ED39D0}" type="slidenum">
              <a:rPr lang="en-US" smtClean="0"/>
              <a:t>‹#›</a:t>
            </a:fld>
            <a:endParaRPr lang="en-US"/>
          </a:p>
        </p:txBody>
      </p:sp>
    </p:spTree>
    <p:extLst>
      <p:ext uri="{BB962C8B-B14F-4D97-AF65-F5344CB8AC3E}">
        <p14:creationId xmlns:p14="http://schemas.microsoft.com/office/powerpoint/2010/main" val="273839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notes supplement each slide with additional information/key takeaways.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effectLst/>
                <a:latin typeface="Arial" panose="020B0604020202020204" pitchFamily="34" charset="0"/>
                <a:ea typeface="Calibri" panose="020F0502020204030204" pitchFamily="34" charset="0"/>
              </a:rPr>
              <a:t>**FACTS.REALTOR IS THE AUTHORITATIVE SOURCE OF INFORMATION ON THE SETTLEMENT.**</a:t>
            </a:r>
          </a:p>
          <a:p>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1</a:t>
            </a:fld>
            <a:endParaRPr lang="en-US"/>
          </a:p>
        </p:txBody>
      </p:sp>
    </p:spTree>
    <p:extLst>
      <p:ext uri="{BB962C8B-B14F-4D97-AF65-F5344CB8AC3E}">
        <p14:creationId xmlns:p14="http://schemas.microsoft.com/office/powerpoint/2010/main" val="89916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Just as before the settlement, REALTORS</a:t>
            </a:r>
            <a:r>
              <a:rPr lang="en-US" sz="1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obligated legally and ethically to uphold fair housing principles and to ensure all people, including other REALTORS® are treated equally throughout a home buying or selling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means opening the conversation in the same way with every buyer when presenting buyer agreements or ensuring that there is no differential treatment when discussing offers of compensation.</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It is also important to note that there is a great deal of concern about how the settlement will impact buyers who have historically been disadvantaged in the housing market.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it always is, it is important to communicate transparently with buyers and sellers in these communities to make them aware of the options available to them and reassure them they still have choice throughout the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you describe your value as a REALTOR®, emphasize the Code of Ethics as a differentiator, as only REALTORS</a:t>
            </a:r>
            <a:r>
              <a:rPr lang="en-US" sz="1800" b="1"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bound by these ethics in addition to following all fair housing laws like all other market participants.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08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Buyer agreements facilitate a transparent and clear relationship between an agent and a consume.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41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12</a:t>
            </a:fld>
            <a:endParaRPr lang="en-US"/>
          </a:p>
        </p:txBody>
      </p:sp>
    </p:spTree>
    <p:extLst>
      <p:ext uri="{BB962C8B-B14F-4D97-AF65-F5344CB8AC3E}">
        <p14:creationId xmlns:p14="http://schemas.microsoft.com/office/powerpoint/2010/main" val="72758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13</a:t>
            </a:fld>
            <a:endParaRPr lang="en-US"/>
          </a:p>
        </p:txBody>
      </p:sp>
    </p:spTree>
    <p:extLst>
      <p:ext uri="{BB962C8B-B14F-4D97-AF65-F5344CB8AC3E}">
        <p14:creationId xmlns:p14="http://schemas.microsoft.com/office/powerpoint/2010/main" val="108173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When in doubt, lean on the fundamental value that REALTORS</a:t>
            </a:r>
            <a:r>
              <a:rPr lang="en-US" sz="2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provide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Consumers look to their agents to guide them through a challenging and intense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12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Use consumer-friendly language to discuss the changes to MLS policies, including what an MLS is, and what it means for commission payments by sellers’ and buyers’ agents—as many home buyers and sellers may be completely unfamiliar with these industry practices.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MLS can be defined as </a:t>
            </a:r>
            <a:r>
              <a:rPr lang="en-US" sz="1800" b="0" i="0" dirty="0">
                <a:solidFill>
                  <a:srgbClr val="333333"/>
                </a:solidFill>
                <a:effectLst/>
                <a:latin typeface="Montserrat" pitchFamily="2" charset="77"/>
              </a:rPr>
              <a:t>local marketplaces used by both buyer brokers and listing brokers to share information about properties for sale.</a:t>
            </a:r>
            <a:endParaRPr lang="en-US" sz="1800" dirty="0">
              <a:effectLst/>
              <a:latin typeface="Arial" panose="020B0604020202020204" pitchFamily="34" charset="0"/>
              <a:ea typeface="Calibri" panose="020F0502020204030204" pitchFamily="34" charset="0"/>
            </a:endParaRP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Explain that agreements will be crafted to best meet the needs of the consumer including how long it lasts, what level of services will be provided, and a how an agent will be compensated.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64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9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7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69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presentation is an educational resource on the settlement and its impact and provides guidance to brokers and agents on how to explain the coming changes to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With so much information in the market about how the settlement may affect how </a:t>
            </a:r>
            <a:r>
              <a:rPr lang="en-US" sz="1800" dirty="0">
                <a:solidFill>
                  <a:srgbClr val="FF0000"/>
                </a:solidFill>
                <a:effectLst/>
                <a:highlight>
                  <a:srgbClr val="FFFF00"/>
                </a:highlight>
                <a:latin typeface="Arial" panose="020B0604020202020204" pitchFamily="34" charset="0"/>
                <a:ea typeface="Calibri" panose="020F0502020204030204" pitchFamily="34" charset="0"/>
              </a:rPr>
              <a:t>real estate professionals </a:t>
            </a:r>
            <a:r>
              <a:rPr lang="en-US" sz="1800" dirty="0">
                <a:effectLst/>
                <a:latin typeface="Arial" panose="020B0604020202020204" pitchFamily="34" charset="0"/>
                <a:ea typeface="Calibri" panose="020F0502020204030204" pitchFamily="34" charset="0"/>
              </a:rPr>
              <a:t>do business and the public buys and sells homes, it is important that we understand the changes following the settlement to help consumers navigate the path forward.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39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3</a:t>
            </a:fld>
            <a:endParaRPr lang="en-US"/>
          </a:p>
        </p:txBody>
      </p:sp>
    </p:spTree>
    <p:extLst>
      <p:ext uri="{BB962C8B-B14F-4D97-AF65-F5344CB8AC3E}">
        <p14:creationId xmlns:p14="http://schemas.microsoft.com/office/powerpoint/2010/main" val="252417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LINK: https://www.nar.realtor/videos/litigation-update-from-nar-president-kevin-sears-and-clo-katie-johnson </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video breaks down the settlement terms, who is covered, practice changes and what this all means for REALTORS®.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a:p>
            <a:pPr marL="0" lvl="0" indent="0">
              <a:buClr>
                <a:schemeClr val="accent6"/>
              </a:buClr>
              <a:buFont typeface="Arial" panose="020B0604020202020204" pitchFamily="34" charset="0"/>
              <a:buNone/>
              <a:defRPr/>
            </a:pPr>
            <a:r>
              <a:rPr lang="en-US" sz="1800" b="0" dirty="0"/>
              <a:t>Key takeaways:</a:t>
            </a:r>
            <a:br>
              <a:rPr lang="en-US" sz="1800" b="0" dirty="0"/>
            </a:br>
            <a:endParaRPr lang="en-US" sz="1800" b="0" dirty="0"/>
          </a:p>
          <a:p>
            <a:pPr marL="228600" lvl="0" indent="-228600">
              <a:buClr>
                <a:schemeClr val="accent6"/>
              </a:buClr>
              <a:buFont typeface="Arial" panose="020B0604020202020204" pitchFamily="34" charset="0"/>
              <a:buChar char="•"/>
              <a:defRPr/>
            </a:pPr>
            <a:r>
              <a:rPr lang="en-US" sz="1800" b="0" dirty="0"/>
              <a:t>Practice changes you just heard about will go into effect on August 17, 2024. To review the main points: </a:t>
            </a:r>
          </a:p>
          <a:p>
            <a:pPr marL="685800" lvl="1" indent="-228600">
              <a:buClr>
                <a:schemeClr val="accent6"/>
              </a:buClr>
              <a:buFont typeface="Arial" panose="020B0604020202020204" pitchFamily="34" charset="0"/>
              <a:buChar char="•"/>
              <a:defRPr/>
            </a:pPr>
            <a:r>
              <a:rPr lang="en-US" sz="1800" b="1" dirty="0"/>
              <a:t>Release of liability: </a:t>
            </a:r>
            <a:r>
              <a:rPr lang="en-US" sz="1800" b="0" dirty="0"/>
              <a:t>The agreement resolves claims against NAR members, all state/territorial and local REALTOR® associations, all association-owned Multiple Listing Services (MLSs) and brokerages with an NAR member as principal that had a residential transaction volume in 2022 of $2 billion or below. The agreement provides a mechanism for nearly all brokerage entities that had a residential transaction volume in 2022 that exceeded $2 billion to obtain releases efficiently if they choose to use it.</a:t>
            </a:r>
          </a:p>
          <a:p>
            <a:pPr marL="685800" lvl="1" indent="-228600">
              <a:buClr>
                <a:schemeClr val="accent6"/>
              </a:buClr>
              <a:buFont typeface="Arial" panose="020B0604020202020204" pitchFamily="34" charset="0"/>
              <a:buChar char="•"/>
              <a:defRPr/>
            </a:pPr>
            <a:r>
              <a:rPr lang="en-US" sz="1800" b="1" dirty="0"/>
              <a:t>Compensation offers moved off the MLS</a:t>
            </a:r>
            <a:r>
              <a:rPr lang="en-US" sz="1800" b="0" dirty="0"/>
              <a:t>: Offers of compensation will be prohibited on the MLS, but will continue to be an option consumers can pursue off-MLS through negotiation and consultation with real estate professionals.</a:t>
            </a:r>
          </a:p>
          <a:p>
            <a:pPr marL="685800" lvl="1" indent="-228600">
              <a:buClr>
                <a:schemeClr val="accent6"/>
              </a:buClr>
              <a:buFont typeface="Arial" panose="020B0604020202020204" pitchFamily="34" charset="0"/>
              <a:buChar char="•"/>
              <a:defRPr/>
            </a:pPr>
            <a:r>
              <a:rPr lang="en-US" sz="2800" b="1" i="0" dirty="0">
                <a:solidFill>
                  <a:srgbClr val="333333"/>
                </a:solidFill>
                <a:effectLst/>
                <a:highlight>
                  <a:srgbClr val="FFFFFF"/>
                </a:highlight>
                <a:latin typeface="Montserrat" pitchFamily="2" charset="0"/>
              </a:rPr>
              <a:t>Written agreements for MLS Participants acting for buyers:</a:t>
            </a:r>
            <a:r>
              <a:rPr lang="en-US" sz="2800" b="0" i="0" dirty="0">
                <a:solidFill>
                  <a:srgbClr val="333333"/>
                </a:solidFill>
                <a:effectLst/>
                <a:highlight>
                  <a:srgbClr val="FFFFFF"/>
                </a:highlight>
                <a:latin typeface="Montserrat" pitchFamily="2" charset="0"/>
              </a:rPr>
              <a:t> Agents working with buyers must enter into signed written agreements with their buyers before touring a home outlining how much the buyer has agreed to pay for brokerage services and how it will be paid.</a:t>
            </a:r>
          </a:p>
          <a:p>
            <a:pPr marL="685800" marR="0" lvl="1" indent="-228600" algn="l" defTabSz="914400" rtl="0" eaLnBrk="1" fontAlgn="auto" latinLnBrk="0" hangingPunct="1">
              <a:lnSpc>
                <a:spcPct val="100000"/>
              </a:lnSpc>
              <a:spcBef>
                <a:spcPts val="0"/>
              </a:spcBef>
              <a:spcAft>
                <a:spcPts val="0"/>
              </a:spcAft>
              <a:buClr>
                <a:schemeClr val="accent6"/>
              </a:buClr>
              <a:buSzTx/>
              <a:buFont typeface="Arial" panose="020B0604020202020204" pitchFamily="34" charset="0"/>
              <a:buChar char="•"/>
              <a:tabLst/>
              <a:defRPr/>
            </a:pPr>
            <a:r>
              <a:rPr lang="en-US" sz="1800" b="1" dirty="0"/>
              <a:t>NAR did not admit any wrongdoing </a:t>
            </a:r>
            <a:r>
              <a:rPr lang="en-US" sz="1800" b="0" dirty="0"/>
              <a:t>throughout the settlement process. </a:t>
            </a:r>
          </a:p>
          <a:p>
            <a:pPr marL="0" lvl="0" indent="0">
              <a:buClr>
                <a:schemeClr val="accent6"/>
              </a:buClr>
              <a:buFont typeface="Arial" panose="020B0604020202020204" pitchFamily="34" charset="0"/>
              <a:buNone/>
              <a:defRPr/>
            </a:pPr>
            <a:endParaRPr lang="en-US" sz="1800" b="0" dirty="0"/>
          </a:p>
          <a:p>
            <a:pPr marL="0" lvl="0" indent="0">
              <a:buClr>
                <a:schemeClr val="accent6"/>
              </a:buClr>
              <a:buFont typeface="Arial" panose="020B0604020202020204" pitchFamily="34" charset="0"/>
              <a:buNone/>
              <a:defRPr/>
            </a:pPr>
            <a:endParaRPr lang="en-US" sz="1800" b="1" dirty="0"/>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3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9BBDA-CF8F-409F-8963-D17BE0F3F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A8530-92F1-5B8F-D20A-76556AA87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13472-7E2C-9A5F-4440-9BC104B5EF6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Key dates: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ECECEC"/>
              </a:solidFill>
              <a:effectLst/>
              <a:latin typeface="Söhne"/>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next key milestone in this timeline is August 17, when the practice changes outlined in the settlement will take effect.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As</a:t>
            </a:r>
            <a:r>
              <a:rPr lang="en-US" b="1" i="0" dirty="0">
                <a:solidFill>
                  <a:srgbClr val="ECECEC"/>
                </a:solidFill>
                <a:effectLst/>
                <a:latin typeface="Söhne"/>
              </a:rPr>
              <a:t> </a:t>
            </a:r>
            <a:r>
              <a:rPr lang="en-US" b="0" i="0" dirty="0">
                <a:solidFill>
                  <a:srgbClr val="ECECEC"/>
                </a:solidFill>
                <a:effectLst/>
                <a:latin typeface="Söhne"/>
              </a:rPr>
              <a:t>of August 17, before a REALTOR® or MLS Participant makes an offer of compensation or a payment to another broker agent or other representative (e.g. a real estate attorney) acting for a buyer:</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i="0" dirty="0">
                <a:solidFill>
                  <a:srgbClr val="ECECEC"/>
                </a:solidFill>
                <a:effectLst/>
                <a:latin typeface="Söhne"/>
              </a:rPr>
              <a:t>The REALTOR® or MLS Participant must conspicuously disclose to the sellers and obtain seller approval for any payment or offer of payment that a listing broker will make to another broker acting for buyers; and </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i="0" dirty="0">
                <a:solidFill>
                  <a:srgbClr val="ECECEC"/>
                </a:solidFill>
                <a:effectLst/>
                <a:latin typeface="Söhne"/>
              </a:rPr>
              <a:t>This disclosure must be made to the seller in writing in advance of any payment or agreement to pay another broker acting for buyers and must specify the amount or ate of such payment.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final approval hearing is scheduled on November 26. </a:t>
            </a:r>
          </a:p>
        </p:txBody>
      </p:sp>
      <p:sp>
        <p:nvSpPr>
          <p:cNvPr id="4" name="Slide Number Placeholder 3">
            <a:extLst>
              <a:ext uri="{FF2B5EF4-FFF2-40B4-BE49-F238E27FC236}">
                <a16:creationId xmlns:a16="http://schemas.microsoft.com/office/drawing/2014/main" id="{B87992EE-59F5-0CFA-C87E-5F78515855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57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Resources are added and information is updated regularly, so check back for updates and make sure you are receiving NAR newsletters to be alerted when they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42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7</a:t>
            </a:fld>
            <a:endParaRPr lang="en-US"/>
          </a:p>
        </p:txBody>
      </p:sp>
    </p:spTree>
    <p:extLst>
      <p:ext uri="{BB962C8B-B14F-4D97-AF65-F5344CB8AC3E}">
        <p14:creationId xmlns:p14="http://schemas.microsoft.com/office/powerpoint/2010/main" val="247612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One of the most important aspects of the settlement is that it preserves the ability of listing agents to compensate buyers’ agents.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a:t>
            </a:r>
            <a:r>
              <a:rPr lang="en-US" sz="2800" b="0" i="0" dirty="0">
                <a:solidFill>
                  <a:srgbClr val="333333"/>
                </a:solidFill>
                <a:effectLst/>
                <a:highlight>
                  <a:srgbClr val="FFFFFF"/>
                </a:highlight>
                <a:latin typeface="Montserrat" panose="00000500000000000000" pitchFamily="2" charset="0"/>
              </a:rPr>
              <a:t>ooperative compensation benefits both buyers and sellers.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buyers, it promotes access to representation throughout the home buying process, which helps more people achieve the dream of homeownership on terms that work best for them.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sellers, cooperative compensation helps to broaden the pool of prospective buyers by lowering the barrier to entry for those that may not be able to afford to pay a commission out of pocket—particularly for lower- and middle-income buyers who can have challenges saving for a down payment.</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Just as it was before the settlement, commissions and fees will remain fully negotiable.</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Written buyer agreements will also help to promote transparency between buyers’ agents and their clients.</a:t>
            </a: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63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REALTORS®, we are in the business of helping our clients achieve the American Dream, and the settlement aims to ensure this remains accessible to everyone, including groups who rely on pillars of the housing finance system like Fannie Mae, Freddie Mac, and VA loans.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NAR announcement on VA update: https://www.nar.realtor/magazine/real-estate-news/veterans-affairs-removes-compensation-hurdle-for-military-buyers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VA press release: https://news.va.gov/press-room/va-announces-updates-to-help-veterans-using-va-home-loan-benefits-remain-competitive-in-the-housing-market/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99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9C22-397E-13C2-171A-58FBA95A6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644F5-8051-A2B9-705E-33FB4C061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67564-4749-FB7D-DA9A-E96A6679A915}"/>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5" name="Footer Placeholder 4">
            <a:extLst>
              <a:ext uri="{FF2B5EF4-FFF2-40B4-BE49-F238E27FC236}">
                <a16:creationId xmlns:a16="http://schemas.microsoft.com/office/drawing/2014/main" id="{BAA1F04A-1161-BD53-8899-49DE948DE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57A59-E163-EE35-0FFC-7ED047F5D4F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42340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D809-8A23-8DEE-07D9-B1153D6FB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8A3C6-F5E6-B5D6-8CC4-1B7B7282B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1C2E6-8C05-D517-C3F7-347688E33410}"/>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5" name="Footer Placeholder 4">
            <a:extLst>
              <a:ext uri="{FF2B5EF4-FFF2-40B4-BE49-F238E27FC236}">
                <a16:creationId xmlns:a16="http://schemas.microsoft.com/office/drawing/2014/main" id="{C56F3B58-1600-1629-80B8-5E700A6C2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86C2B-9627-EE8C-569A-E8DAC02CAEED}"/>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9037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5FC0E-175B-3B19-BF6B-A519849AF4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5949D9-5667-9D6D-02C3-2D9C19F3F8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7817-E6AF-A8D8-A12A-EDAC72C5AF2A}"/>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5" name="Footer Placeholder 4">
            <a:extLst>
              <a:ext uri="{FF2B5EF4-FFF2-40B4-BE49-F238E27FC236}">
                <a16:creationId xmlns:a16="http://schemas.microsoft.com/office/drawing/2014/main" id="{8ADEA9EA-0C2E-6A25-5C8E-CF6636C30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BFA6-A1E7-91F4-25C7-394792A5A3A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9808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623882"/>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DCDEC24A-CA7B-9B44-9CCE-9C2523BC5306}"/>
              </a:ext>
            </a:extLst>
          </p:cNvPr>
          <p:cNvPicPr>
            <a:picLocks noChangeAspect="1"/>
          </p:cNvPicPr>
          <p:nvPr userDrawn="1"/>
        </p:nvPicPr>
        <p:blipFill rotWithShape="1">
          <a:blip r:embed="rId3"/>
          <a:srcRect l="17773" t="34926" r="18754" b="36050"/>
          <a:stretch/>
        </p:blipFill>
        <p:spPr>
          <a:xfrm>
            <a:off x="10555356" y="6231835"/>
            <a:ext cx="1490870" cy="526774"/>
          </a:xfrm>
          <a:prstGeom prst="rect">
            <a:avLst/>
          </a:prstGeom>
        </p:spPr>
      </p:pic>
    </p:spTree>
    <p:extLst>
      <p:ext uri="{BB962C8B-B14F-4D97-AF65-F5344CB8AC3E}">
        <p14:creationId xmlns:p14="http://schemas.microsoft.com/office/powerpoint/2010/main" val="1120458129"/>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706208755"/>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71023734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942212737"/>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84971062"/>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r>
              <a:rPr lang="en-US"/>
              <a:t>here's the footer</a:t>
            </a:r>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887092190"/>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r>
              <a:rPr lang="en-US"/>
              <a:t>‹#›</a:t>
            </a:r>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r>
              <a:rPr lang="en-US"/>
              <a:t>here's the footer</a:t>
            </a:r>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008141183"/>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67A1-B6BB-10F2-7EE4-B18CC9868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5B3A4-5AD1-EB47-2830-8951EAD8D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DE8D3-0AEC-4F61-E64E-C6C9BA94FC5B}"/>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5" name="Footer Placeholder 4">
            <a:extLst>
              <a:ext uri="{FF2B5EF4-FFF2-40B4-BE49-F238E27FC236}">
                <a16:creationId xmlns:a16="http://schemas.microsoft.com/office/drawing/2014/main" id="{E0786277-EF6C-0DB4-98F7-A10546A42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B0EB2-439E-4A47-43B2-3890ECCA03EA}"/>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4216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r>
              <a:rPr lang="en-US"/>
              <a:t>‹#›</a:t>
            </a:r>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r>
              <a:rPr lang="en-US"/>
              <a:t>here's the footer</a:t>
            </a:r>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34214056"/>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308185241"/>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684659747"/>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54055925"/>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677197844"/>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3AC0856-3539-2FB2-4883-9993D6874ED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8464608"/>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908A76B-45F6-1E18-4B79-6EBB43F541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4214E9E-5A9F-3442-8D0A-A30B1C93A18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524527975"/>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621503172"/>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4A0344B2-969D-9900-A9AE-D4B1106DF1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749766E-8205-24A4-D890-EC727E97F52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605786541"/>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F73C18B4-F895-284A-1066-B89218642E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88EF8D2-37E1-F044-AF2E-5D4A3CD296C8}"/>
              </a:ext>
            </a:extLst>
          </p:cNvPr>
          <p:cNvSpPr/>
          <p:nvPr userDrawn="1"/>
        </p:nvSpPr>
        <p:spPr>
          <a:xfrm>
            <a:off x="0" y="1680518"/>
            <a:ext cx="12192000" cy="123567"/>
          </a:xfrm>
          <a:prstGeom prst="rect">
            <a:avLst/>
          </a:prstGeom>
          <a:solidFill>
            <a:srgbClr val="BED7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3CD514-6000-D622-C457-FFDB6E06604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583991688"/>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E57-928F-CAFE-2C9B-84F9763AD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4EFB68-A446-BAF5-A275-3ECEF9E972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E44CB-8D90-FB9C-E9A2-D2CA6B9385E1}"/>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5" name="Footer Placeholder 4">
            <a:extLst>
              <a:ext uri="{FF2B5EF4-FFF2-40B4-BE49-F238E27FC236}">
                <a16:creationId xmlns:a16="http://schemas.microsoft.com/office/drawing/2014/main" id="{3319CFB9-63C2-7574-0DAF-37AE36F3E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50B30-E8D9-2FAC-A932-DBBF76FB6A8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77179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2330121D-C4CC-CF5B-7A25-C68F3DEEC9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F8B30D-2021-4E44-F997-5EED44B4C34F}"/>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696987402"/>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51F7894C-A89E-9A6A-3A93-AEE41C279A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6BF1D545-8912-214F-A29F-E389FE038775}"/>
              </a:ext>
            </a:extLst>
          </p:cNvPr>
          <p:cNvSpPr>
            <a:spLocks noGrp="1"/>
          </p:cNvSpPr>
          <p:nvPr>
            <p:ph type="pic" sz="quarter" idx="11"/>
          </p:nvPr>
        </p:nvSpPr>
        <p:spPr>
          <a:xfrm>
            <a:off x="150019" y="3493295"/>
            <a:ext cx="5082381" cy="3182369"/>
          </a:xfrm>
          <a:solidFill>
            <a:schemeClr val="bg1"/>
          </a:solidFill>
        </p:spPr>
        <p:txBody>
          <a:bodyPr/>
          <a:lstStyle/>
          <a:p>
            <a:endParaRPr lang="en-US"/>
          </a:p>
        </p:txBody>
      </p:sp>
      <p:sp>
        <p:nvSpPr>
          <p:cNvPr id="13" name="Picture Placeholder 9">
            <a:extLst>
              <a:ext uri="{FF2B5EF4-FFF2-40B4-BE49-F238E27FC236}">
                <a16:creationId xmlns:a16="http://schemas.microsoft.com/office/drawing/2014/main" id="{C6C679CD-6C77-8842-A3D6-D1C5B03B403D}"/>
              </a:ext>
            </a:extLst>
          </p:cNvPr>
          <p:cNvSpPr>
            <a:spLocks noGrp="1"/>
          </p:cNvSpPr>
          <p:nvPr>
            <p:ph type="pic" sz="quarter" idx="12"/>
          </p:nvPr>
        </p:nvSpPr>
        <p:spPr>
          <a:xfrm>
            <a:off x="150018" y="128590"/>
            <a:ext cx="5082381" cy="3182369"/>
          </a:xfrm>
          <a:solidFill>
            <a:schemeClr val="bg1"/>
          </a:solidFill>
        </p:spPr>
        <p:txBody>
          <a:bodyPr/>
          <a:lstStyle/>
          <a:p>
            <a:endParaRPr lang="en-US"/>
          </a:p>
        </p:txBody>
      </p:sp>
      <p:sp>
        <p:nvSpPr>
          <p:cNvPr id="14" name="TextBox 13">
            <a:extLst>
              <a:ext uri="{FF2B5EF4-FFF2-40B4-BE49-F238E27FC236}">
                <a16:creationId xmlns:a16="http://schemas.microsoft.com/office/drawing/2014/main" id="{0560D417-8D1A-D045-8B23-90F31C78C74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961070980"/>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F6DD4143-D70C-40D2-D0AB-49340FCF6E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42E6FE2-F34A-5D9B-76F2-283237FFE48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7" name="Picture Placeholder 6">
            <a:extLst>
              <a:ext uri="{FF2B5EF4-FFF2-40B4-BE49-F238E27FC236}">
                <a16:creationId xmlns:a16="http://schemas.microsoft.com/office/drawing/2014/main" id="{9CAB19A6-9F88-9842-A48B-F01A54D33746}"/>
              </a:ext>
            </a:extLst>
          </p:cNvPr>
          <p:cNvSpPr>
            <a:spLocks noGrp="1"/>
          </p:cNvSpPr>
          <p:nvPr>
            <p:ph type="pic" sz="quarter" idx="10"/>
          </p:nvPr>
        </p:nvSpPr>
        <p:spPr>
          <a:xfrm>
            <a:off x="1816272" y="531813"/>
            <a:ext cx="8810540" cy="4658025"/>
          </a:xfrm>
        </p:spPr>
        <p:txBody>
          <a:bodyPr/>
          <a:lstStyle/>
          <a:p>
            <a:endParaRPr lang="en-US"/>
          </a:p>
        </p:txBody>
      </p:sp>
    </p:spTree>
    <p:extLst>
      <p:ext uri="{BB962C8B-B14F-4D97-AF65-F5344CB8AC3E}">
        <p14:creationId xmlns:p14="http://schemas.microsoft.com/office/powerpoint/2010/main" val="1889841547"/>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DCAB3FB-781E-7C45-E19B-6761AE3B39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9A00D0E-CA05-1CAF-52F4-0BFE1B99103B}"/>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967872659"/>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69877D6-D6E1-86D4-D0E8-35BC340DC5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81E0C07-CFF8-9770-0A6E-A94AD0072BF0}"/>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1214213803"/>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1BD3B0ED-4C87-2363-9D41-F00D0BA0D5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9E68355-7C05-A21D-5482-944162F2B56C}"/>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383070"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D0E02A37-0A56-8C4D-8CC7-3793DDF223DA}"/>
              </a:ext>
            </a:extLst>
          </p:cNvPr>
          <p:cNvSpPr>
            <a:spLocks noGrp="1"/>
          </p:cNvSpPr>
          <p:nvPr>
            <p:ph type="pic" idx="11"/>
          </p:nvPr>
        </p:nvSpPr>
        <p:spPr>
          <a:xfrm>
            <a:off x="1459832"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50011705"/>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854DD067-66A0-C349-721B-9DDC4A885A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4ED3374-0D17-36BB-E03F-B2D786443523}"/>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188035"/>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167DDA98-C189-9C3F-92F9-54F5806883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156071742"/>
      </p:ext>
    </p:extLst>
  </p:cSld>
  <p:clrMapOvr>
    <a:masterClrMapping/>
  </p:clrMapOvr>
  <p:transition>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C54B7058-E7C9-7A6F-5201-9E6F5F3A4C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E310447-A6FA-2520-3E8B-BBA11D9B6E7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134453206"/>
      </p:ext>
    </p:extLst>
  </p:cSld>
  <p:clrMapOvr>
    <a:masterClrMapping/>
  </p:clrMapOvr>
  <p:transition>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A2662A6-071D-DDAD-018B-EC98F0A344B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4754703"/>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B632-A695-3408-5703-526C7BB99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041AD-EBF2-BB48-A21A-FA3B1F2DE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CD51E-294F-A7F7-BBCC-195825F1E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7A9CC-96DE-15A7-D3FF-990B76CF178C}"/>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6" name="Footer Placeholder 5">
            <a:extLst>
              <a:ext uri="{FF2B5EF4-FFF2-40B4-BE49-F238E27FC236}">
                <a16:creationId xmlns:a16="http://schemas.microsoft.com/office/drawing/2014/main" id="{D18990BC-9E8A-0A59-BBEF-19DDE0A7C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C23D0-A478-9C3F-73CE-CC80B57DEA4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62718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9CC7-10AE-FF39-993C-593058E527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8A1C07-24C8-ED02-8D18-7C7BD3796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68B9C7-3083-64A2-B804-20A892E6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22BF1-0740-E238-F85A-D6D7C8798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16DD7-8C8B-F6FD-E3A5-624F5D68A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4D04B4-0DAF-43C5-910B-FCF9A5767DDF}"/>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8" name="Footer Placeholder 7">
            <a:extLst>
              <a:ext uri="{FF2B5EF4-FFF2-40B4-BE49-F238E27FC236}">
                <a16:creationId xmlns:a16="http://schemas.microsoft.com/office/drawing/2014/main" id="{842187EB-4F0A-F6E3-2594-56EAB4159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0F9BC-2536-8CD9-FB4E-BDAAAA05A93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87069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A3C8-DD4E-FAC9-ADD2-6E0ECF748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24A48-BB18-9908-83DA-A449413F7B11}"/>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4" name="Footer Placeholder 3">
            <a:extLst>
              <a:ext uri="{FF2B5EF4-FFF2-40B4-BE49-F238E27FC236}">
                <a16:creationId xmlns:a16="http://schemas.microsoft.com/office/drawing/2014/main" id="{0883C7F5-583A-F6A2-CE31-691A280FE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43BB1-4119-7DBF-3ACA-D928BACBBD97}"/>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52476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CB786-17A8-886A-D0B3-602551F104CC}"/>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3" name="Footer Placeholder 2">
            <a:extLst>
              <a:ext uri="{FF2B5EF4-FFF2-40B4-BE49-F238E27FC236}">
                <a16:creationId xmlns:a16="http://schemas.microsoft.com/office/drawing/2014/main" id="{997BFA49-BED3-BBC4-3CA3-6D266A8C2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69E665-F9F6-1A7C-828B-C4623C0B11C3}"/>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05751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10A2-A263-4C21-43DA-9209E8D03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5F5FC-2D85-0805-09EB-0EF152ABF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3E3F7F-4814-716D-1239-4BB74FE85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E03FF-E150-7E9F-45A7-799FBECFC8AF}"/>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6" name="Footer Placeholder 5">
            <a:extLst>
              <a:ext uri="{FF2B5EF4-FFF2-40B4-BE49-F238E27FC236}">
                <a16:creationId xmlns:a16="http://schemas.microsoft.com/office/drawing/2014/main" id="{8E3E5ED8-34B5-3EE2-7838-9977B178E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7E09C-66A6-A0D6-E416-42B9A26AB7B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215698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9E75-3DDD-9AF3-9CE2-28CEF5689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D6CAFA-82BD-564A-3A3E-2E7555ACF9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5387B-6319-7EBD-FD42-C3B06EF70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5C795-5215-31C9-F926-5436DC967B6C}"/>
              </a:ext>
            </a:extLst>
          </p:cNvPr>
          <p:cNvSpPr>
            <a:spLocks noGrp="1"/>
          </p:cNvSpPr>
          <p:nvPr>
            <p:ph type="dt" sz="half" idx="10"/>
          </p:nvPr>
        </p:nvSpPr>
        <p:spPr/>
        <p:txBody>
          <a:bodyPr/>
          <a:lstStyle/>
          <a:p>
            <a:fld id="{433E87FE-39F0-4390-AF8D-06FA90FCC371}" type="datetimeFigureOut">
              <a:rPr lang="en-US" smtClean="0"/>
              <a:t>9/8/2024</a:t>
            </a:fld>
            <a:endParaRPr lang="en-US"/>
          </a:p>
        </p:txBody>
      </p:sp>
      <p:sp>
        <p:nvSpPr>
          <p:cNvPr id="6" name="Footer Placeholder 5">
            <a:extLst>
              <a:ext uri="{FF2B5EF4-FFF2-40B4-BE49-F238E27FC236}">
                <a16:creationId xmlns:a16="http://schemas.microsoft.com/office/drawing/2014/main" id="{AD7033A3-CFF1-6789-3ACC-1BDFC873A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BA2B5-EF06-EA7F-79BB-09E224E95894}"/>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31699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D452E-9118-1FFB-D046-0755CADF6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6F145-62EF-F640-BA61-178572AA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C0DBE-A342-E69C-F4A2-F05F05C60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3E87FE-39F0-4390-AF8D-06FA90FCC371}" type="datetimeFigureOut">
              <a:rPr lang="en-US" smtClean="0"/>
              <a:t>9/8/2024</a:t>
            </a:fld>
            <a:endParaRPr lang="en-US"/>
          </a:p>
        </p:txBody>
      </p:sp>
      <p:sp>
        <p:nvSpPr>
          <p:cNvPr id="5" name="Footer Placeholder 4">
            <a:extLst>
              <a:ext uri="{FF2B5EF4-FFF2-40B4-BE49-F238E27FC236}">
                <a16:creationId xmlns:a16="http://schemas.microsoft.com/office/drawing/2014/main" id="{E7541814-03EC-7CE0-C2AC-9E8F3722E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308376-EC77-EEFE-7AAD-DF57A9F79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FD4615-0C3A-4026-8993-7027695493E8}" type="slidenum">
              <a:rPr lang="en-US" smtClean="0"/>
              <a:t>‹#›</a:t>
            </a:fld>
            <a:endParaRPr lang="en-US"/>
          </a:p>
        </p:txBody>
      </p:sp>
    </p:spTree>
    <p:extLst>
      <p:ext uri="{BB962C8B-B14F-4D97-AF65-F5344CB8AC3E}">
        <p14:creationId xmlns:p14="http://schemas.microsoft.com/office/powerpoint/2010/main" val="147574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here's the footer</a:t>
            </a:r>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a:p>
        </p:txBody>
      </p:sp>
    </p:spTree>
    <p:extLst>
      <p:ext uri="{BB962C8B-B14F-4D97-AF65-F5344CB8AC3E}">
        <p14:creationId xmlns:p14="http://schemas.microsoft.com/office/powerpoint/2010/main" val="2591023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r.realtor/fair-housing/what-everyone-should-know-about-equal-opportunity-housin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r.realtor/magazine/real-estate-news/law-and-ethics/how-buyer-agreements-boost-your-value-fend-off-claim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r.realtor/fair-housing/fair-housing-action-plan-act"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nar.realtor/magazine/real-estate-news/sales-marketing/appraisals-data-and-the-proposed-nar-settlement?grp=ae&amp;narmail=EdgeUp-DataFeedTemplate&amp;date=07-25-2024&amp;user=767667&amp;itid=1051828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nar.realtor/videos/litigation-update-from-nar-president-kevin-sears-and-clo-katie-johns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www.nar.realtor/the-facts/window-to-the-law-settlement-facts-videos" TargetMode="External"/><Relationship Id="rId4" Type="http://schemas.openxmlformats.org/officeDocument/2006/relationships/hyperlink" Target="https://www.nar.realtor/magazine/real-estate-news/sales-marketing/appraisals-data-and-the-proposed-nar-settlement?grp=ae&amp;narmail=EdgeUp-DataFeedTemplate&amp;date=07-25-2024&amp;user=767667&amp;itid=10518289" TargetMode="Externa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r.realtor/washington-report/fhfa-confirms-gses-guidance-on-ipc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news.va.gov/press-room/va-announces-updates-to-help-veterans-using-va-home-loan-benefits-remain-competitive-in-the-housing-market/" TargetMode="External"/><Relationship Id="rId4" Type="http://schemas.openxmlformats.org/officeDocument/2006/relationships/hyperlink" Target="https://narfocus.com/file/view/nar-and-mba-letter-regarding-ipc-confi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344A4-9540-2740-8962-1D64B4943DF1}"/>
              </a:ext>
            </a:extLst>
          </p:cNvPr>
          <p:cNvSpPr txBox="1"/>
          <p:nvPr/>
        </p:nvSpPr>
        <p:spPr>
          <a:xfrm>
            <a:off x="697926" y="1032340"/>
            <a:ext cx="10796147" cy="18774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Understanding &amp; Navigating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1A4684"/>
                </a:solidFill>
                <a:latin typeface="Montserrat" panose="02000505000000020004" pitchFamily="2" charset="77"/>
              </a:rPr>
              <a:t>Recent</a:t>
            </a:r>
            <a:r>
              <a:rPr kumimoji="0" lang="en-US" sz="40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 Practice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endParaRPr>
          </a:p>
        </p:txBody>
      </p:sp>
      <p:sp>
        <p:nvSpPr>
          <p:cNvPr id="3" name="TextBox 2">
            <a:extLst>
              <a:ext uri="{FF2B5EF4-FFF2-40B4-BE49-F238E27FC236}">
                <a16:creationId xmlns:a16="http://schemas.microsoft.com/office/drawing/2014/main" id="{B5E5CF07-49AA-1F43-AA74-91679DE60AE0}"/>
              </a:ext>
            </a:extLst>
          </p:cNvPr>
          <p:cNvSpPr txBox="1"/>
          <p:nvPr/>
        </p:nvSpPr>
        <p:spPr>
          <a:xfrm>
            <a:off x="697926" y="3043960"/>
            <a:ext cx="7190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A4684"/>
                </a:solidFill>
                <a:latin typeface="Montserrat" panose="02000505000000020004" pitchFamily="2" charset="77"/>
              </a:rPr>
              <a:t>Summer</a:t>
            </a:r>
            <a:r>
              <a:rPr kumimoji="0" lang="en-US" sz="24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 2024</a:t>
            </a:r>
            <a:endParaRPr kumimoji="0" lang="en-US" sz="2400" b="0"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endParaRPr>
          </a:p>
        </p:txBody>
      </p:sp>
      <p:sp>
        <p:nvSpPr>
          <p:cNvPr id="5" name="TextBox 4">
            <a:extLst>
              <a:ext uri="{FF2B5EF4-FFF2-40B4-BE49-F238E27FC236}">
                <a16:creationId xmlns:a16="http://schemas.microsoft.com/office/drawing/2014/main" id="{428791B5-413B-D4E6-5D3B-797FF7795903}"/>
              </a:ext>
            </a:extLst>
          </p:cNvPr>
          <p:cNvSpPr txBox="1"/>
          <p:nvPr/>
        </p:nvSpPr>
        <p:spPr>
          <a:xfrm>
            <a:off x="697926" y="2468285"/>
            <a:ext cx="8117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A Guide for Real Estate Professionals</a:t>
            </a:r>
          </a:p>
        </p:txBody>
      </p:sp>
      <p:sp>
        <p:nvSpPr>
          <p:cNvPr id="7" name="TextBox 6">
            <a:extLst>
              <a:ext uri="{FF2B5EF4-FFF2-40B4-BE49-F238E27FC236}">
                <a16:creationId xmlns:a16="http://schemas.microsoft.com/office/drawing/2014/main" id="{5436B4E6-BEF9-EC9C-AD90-C0F43D9DF5F0}"/>
              </a:ext>
            </a:extLst>
          </p:cNvPr>
          <p:cNvSpPr txBox="1"/>
          <p:nvPr/>
        </p:nvSpPr>
        <p:spPr>
          <a:xfrm>
            <a:off x="2324100" y="6172200"/>
            <a:ext cx="7543800" cy="369332"/>
          </a:xfrm>
          <a:prstGeom prst="rect">
            <a:avLst/>
          </a:prstGeom>
          <a:noFill/>
        </p:spPr>
        <p:txBody>
          <a:bodyPr wrap="square" rtlCol="0">
            <a:spAutoFit/>
          </a:bodyPr>
          <a:lstStyle/>
          <a:p>
            <a:pPr algn="ctr"/>
            <a:r>
              <a:rPr lang="en-US" b="1" i="1" dirty="0">
                <a:solidFill>
                  <a:srgbClr val="006BB7"/>
                </a:solidFill>
                <a:latin typeface="Montserrat" panose="00000500000000000000" pitchFamily="2" charset="0"/>
              </a:rPr>
              <a:t>More info at </a:t>
            </a:r>
            <a:r>
              <a:rPr lang="en-US" b="1" i="1" dirty="0" err="1">
                <a:solidFill>
                  <a:srgbClr val="006BB7"/>
                </a:solidFill>
                <a:latin typeface="Montserrat" panose="00000500000000000000" pitchFamily="2" charset="0"/>
              </a:rPr>
              <a:t>facts.realtor</a:t>
            </a:r>
            <a:endParaRPr lang="en-US" b="1" i="1" dirty="0">
              <a:solidFill>
                <a:srgbClr val="006BB7"/>
              </a:solidFill>
              <a:latin typeface="Montserrat" panose="00000500000000000000" pitchFamily="2" charset="0"/>
            </a:endParaRPr>
          </a:p>
        </p:txBody>
      </p:sp>
    </p:spTree>
    <p:extLst>
      <p:ext uri="{BB962C8B-B14F-4D97-AF65-F5344CB8AC3E}">
        <p14:creationId xmlns:p14="http://schemas.microsoft.com/office/powerpoint/2010/main" val="3302006379"/>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dirty="0">
                <a:solidFill>
                  <a:srgbClr val="006BB7"/>
                </a:solidFill>
                <a:latin typeface="Montserrat" panose="02000505000000020004"/>
              </a:rPr>
              <a:t>ENSURING FAIR HOUSING</a:t>
            </a:r>
          </a:p>
        </p:txBody>
      </p:sp>
      <p:sp>
        <p:nvSpPr>
          <p:cNvPr id="6" name="TextBox 5">
            <a:extLst>
              <a:ext uri="{FF2B5EF4-FFF2-40B4-BE49-F238E27FC236}">
                <a16:creationId xmlns:a16="http://schemas.microsoft.com/office/drawing/2014/main" id="{DAE1E841-5CBF-6E62-59BF-69D1CAC1C3A9}"/>
              </a:ext>
            </a:extLst>
          </p:cNvPr>
          <p:cNvSpPr txBox="1"/>
          <p:nvPr/>
        </p:nvSpPr>
        <p:spPr>
          <a:xfrm>
            <a:off x="531699" y="1727000"/>
            <a:ext cx="11360828" cy="449353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ontserrat" panose="00000500000000000000" pitchFamily="2" charset="0"/>
              </a:rPr>
              <a:t>Offers of compensation are just one part of ensuring fair housing.</a:t>
            </a:r>
          </a:p>
          <a:p>
            <a:pPr marL="285750" indent="-285750">
              <a:buFont typeface="Arial" panose="020B0604020202020204" pitchFamily="34" charset="0"/>
              <a:buChar char="•"/>
            </a:pPr>
            <a:endParaRPr lang="en-US" sz="1500" dirty="0">
              <a:latin typeface="Montserrat" panose="00000500000000000000" pitchFamily="2" charset="0"/>
            </a:endParaRPr>
          </a:p>
          <a:p>
            <a:pPr marL="285750" indent="-285750">
              <a:buFont typeface="Arial" panose="020B0604020202020204" pitchFamily="34" charset="0"/>
              <a:buChar char="•"/>
            </a:pPr>
            <a:r>
              <a:rPr lang="en-US" sz="1500" dirty="0">
                <a:latin typeface="Montserrat" panose="00000500000000000000" pitchFamily="2" charset="0"/>
              </a:rPr>
              <a:t>REALTORS® also must ensure that while we are negotiating with each consumer, we are not treating them differently because of their race, sex, national origin, or other protected characteristic. The settlement does not change this.</a:t>
            </a:r>
          </a:p>
          <a:p>
            <a:endParaRPr lang="en-US" sz="1500" dirty="0">
              <a:latin typeface="Montserrat" panose="00000500000000000000" pitchFamily="2" charset="0"/>
            </a:endParaRPr>
          </a:p>
          <a:p>
            <a:pPr marL="742950" lvl="1" indent="-285750">
              <a:buFont typeface="Arial" panose="020B0604020202020204" pitchFamily="34" charset="0"/>
              <a:buChar char="•"/>
            </a:pPr>
            <a:r>
              <a:rPr lang="en-US" sz="1500" dirty="0">
                <a:latin typeface="Montserrat" panose="00000500000000000000" pitchFamily="2" charset="0"/>
              </a:rPr>
              <a:t>As REALTORS® present buyer agreements, we must ensure that we are opening the conversation in the same way with every buyer. </a:t>
            </a:r>
            <a:br>
              <a:rPr lang="en-US" sz="1500" dirty="0">
                <a:latin typeface="Montserrat" panose="00000500000000000000" pitchFamily="2" charset="0"/>
              </a:rPr>
            </a:br>
            <a:endParaRPr lang="en-US" sz="1500" dirty="0">
              <a:latin typeface="Montserrat" panose="00000500000000000000" pitchFamily="2" charset="0"/>
            </a:endParaRPr>
          </a:p>
          <a:p>
            <a:pPr marL="742950" lvl="1" indent="-285750">
              <a:buFont typeface="Arial" panose="020B0604020202020204" pitchFamily="34" charset="0"/>
              <a:buChar char="•"/>
            </a:pPr>
            <a:r>
              <a:rPr lang="en-US" sz="1500" dirty="0">
                <a:latin typeface="Montserrat" panose="00000500000000000000" pitchFamily="2" charset="0"/>
              </a:rPr>
              <a:t>As before the settlement, it is the seller’s decision whether to authorize offers of compensation to buyer brokers, but it is illegal to refuse to authorize compensation, or to offer different compensation, because of the buyer, or the buyer’s agent’s national origin, gender, race, or other protected characteristic.</a:t>
            </a:r>
          </a:p>
          <a:p>
            <a:pPr lvl="1"/>
            <a:endParaRPr lang="en-US" sz="1500" dirty="0">
              <a:latin typeface="Montserrat" panose="00000500000000000000" pitchFamily="2" charset="0"/>
            </a:endParaRPr>
          </a:p>
          <a:p>
            <a:pPr marL="742950" lvl="1" indent="-285750">
              <a:buFont typeface="Arial" panose="020B0604020202020204" pitchFamily="34" charset="0"/>
              <a:buChar char="•"/>
            </a:pPr>
            <a:r>
              <a:rPr lang="en-US" sz="1500" dirty="0">
                <a:latin typeface="Montserrat" panose="00000500000000000000" pitchFamily="2" charset="0"/>
              </a:rPr>
              <a:t>Implicit bias can influence behavior and lead to fair housing and Code of Ethics violations. Inform your clients about compliance with fair housing laws and share resources like “</a:t>
            </a:r>
            <a:r>
              <a:rPr lang="en-US" sz="1500" dirty="0">
                <a:solidFill>
                  <a:srgbClr val="2DA8E0"/>
                </a:solidFill>
                <a:latin typeface="Montserrat" panose="00000500000000000000" pitchFamily="2" charset="0"/>
                <a:hlinkClick r:id="rId3">
                  <a:extLst>
                    <a:ext uri="{A12FA001-AC4F-418D-AE19-62706E023703}">
                      <ahyp:hlinkClr xmlns:ahyp="http://schemas.microsoft.com/office/drawing/2018/hyperlinkcolor" val="tx"/>
                    </a:ext>
                  </a:extLst>
                </a:hlinkClick>
              </a:rPr>
              <a:t>What Everyone Should Know about Equal Opportunity in Housing</a:t>
            </a:r>
            <a:r>
              <a:rPr lang="en-US" sz="1500" dirty="0">
                <a:latin typeface="Montserrat" panose="00000500000000000000" pitchFamily="2" charset="0"/>
              </a:rPr>
              <a:t>.” </a:t>
            </a:r>
          </a:p>
          <a:p>
            <a:endParaRPr lang="en-US" sz="1500" dirty="0">
              <a:latin typeface="Montserrat" panose="00000500000000000000" pitchFamily="2" charset="0"/>
            </a:endParaRPr>
          </a:p>
          <a:p>
            <a:pPr marL="285750" indent="-285750">
              <a:buFont typeface="Arial" panose="020B0604020202020204" pitchFamily="34" charset="0"/>
              <a:buChar char="•"/>
            </a:pPr>
            <a:r>
              <a:rPr lang="en-US" sz="1500" b="1" dirty="0">
                <a:latin typeface="Montserrat" panose="00000500000000000000" pitchFamily="2" charset="0"/>
              </a:rPr>
              <a:t>REALTORS® have an obligation to follow the Code of Ethics and the law.</a:t>
            </a:r>
          </a:p>
          <a:p>
            <a:endParaRPr lang="en-US" sz="16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4055259654"/>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584775"/>
          </a:xfrm>
          <a:prstGeom prst="rect">
            <a:avLst/>
          </a:prstGeom>
          <a:noFill/>
        </p:spPr>
        <p:txBody>
          <a:bodyPr wrap="square" lIns="91440" tIns="45720" rIns="91440" bIns="45720" rtlCol="0" anchor="t">
            <a:spAutoFit/>
          </a:bodyPr>
          <a:lstStyle/>
          <a:p>
            <a:pPr>
              <a:defRPr/>
            </a:pPr>
            <a:r>
              <a:rPr lang="en-US" sz="3200" b="1" dirty="0">
                <a:solidFill>
                  <a:srgbClr val="006BB7"/>
                </a:solidFill>
                <a:latin typeface="Montserrat" panose="02000505000000020004"/>
              </a:rPr>
              <a:t>TRANSPARENCY THROUGH BUYER AGREEMENTS</a:t>
            </a:r>
            <a:endParaRPr kumimoji="0" lang="en-US" sz="32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1733377"/>
            <a:ext cx="5827146" cy="4647426"/>
          </a:xfrm>
          <a:prstGeom prst="rect">
            <a:avLst/>
          </a:prstGeom>
          <a:noFill/>
        </p:spPr>
        <p:txBody>
          <a:bodyPr wrap="square" rtlCol="0">
            <a:spAutoFit/>
          </a:bodyPr>
          <a:lstStyle/>
          <a:p>
            <a:pPr>
              <a:spcAft>
                <a:spcPts val="1200"/>
              </a:spcAft>
            </a:pPr>
            <a:r>
              <a:rPr lang="en-US" sz="1400" dirty="0">
                <a:latin typeface="Montserrat" panose="00000500000000000000" pitchFamily="2" charset="0"/>
              </a:rPr>
              <a:t>Buyer agreements clearly outline the services to be provided and account for choice and optionality the buyer and agent have when negotiating the terms of their relationship. </a:t>
            </a:r>
            <a:r>
              <a:rPr lang="en-US" sz="1400" b="0" i="0" dirty="0">
                <a:solidFill>
                  <a:srgbClr val="333333"/>
                </a:solidFill>
                <a:effectLst/>
                <a:latin typeface="Montserrat" pitchFamily="2" charset="77"/>
              </a:rPr>
              <a:t>The written agreement must include: </a:t>
            </a:r>
          </a:p>
          <a:p>
            <a:pPr marL="342900" indent="-342900" algn="l">
              <a:buFont typeface="+mj-lt"/>
              <a:buAutoNum type="arabicPeriod"/>
            </a:pPr>
            <a:r>
              <a:rPr lang="en-US" sz="1400" b="0" i="0" dirty="0">
                <a:solidFill>
                  <a:srgbClr val="333333"/>
                </a:solidFill>
                <a:effectLst/>
                <a:latin typeface="Montserrat" pitchFamily="2" charset="77"/>
              </a:rPr>
              <a:t>A specific and conspicuous disclosure of the amount or rate of compensation the Participant will receive or how this amount will be determined, to the extent that the Participant will receive compensation from any source. </a:t>
            </a:r>
            <a:br>
              <a:rPr lang="en-US" sz="1400" b="0" i="0" dirty="0">
                <a:solidFill>
                  <a:srgbClr val="333333"/>
                </a:solidFill>
                <a:effectLst/>
                <a:latin typeface="Montserrat" pitchFamily="2" charset="77"/>
              </a:rPr>
            </a:br>
            <a:endParaRPr lang="en-US" sz="1400" b="0" i="0" dirty="0">
              <a:solidFill>
                <a:srgbClr val="333333"/>
              </a:solidFill>
              <a:effectLst/>
              <a:latin typeface="Montserrat" pitchFamily="2" charset="77"/>
            </a:endParaRPr>
          </a:p>
          <a:p>
            <a:pPr marL="342900" indent="-342900" algn="l">
              <a:buFont typeface="+mj-lt"/>
              <a:buAutoNum type="arabicPeriod"/>
            </a:pPr>
            <a:r>
              <a:rPr lang="en-US" sz="1400" b="0" i="0" dirty="0">
                <a:solidFill>
                  <a:srgbClr val="333333"/>
                </a:solidFill>
                <a:effectLst/>
                <a:latin typeface="Montserrat" pitchFamily="2" charset="77"/>
              </a:rPr>
              <a:t>The amount of compensation in a manner that is objectively ascertainable and not open-ended.</a:t>
            </a:r>
            <a:br>
              <a:rPr lang="en-US" sz="1400" b="0" i="0" dirty="0">
                <a:solidFill>
                  <a:srgbClr val="333333"/>
                </a:solidFill>
                <a:effectLst/>
                <a:latin typeface="Montserrat" pitchFamily="2" charset="77"/>
              </a:rPr>
            </a:br>
            <a:endParaRPr lang="en-US" sz="1400" b="0" i="0" dirty="0">
              <a:solidFill>
                <a:srgbClr val="333333"/>
              </a:solidFill>
              <a:effectLst/>
              <a:latin typeface="Montserrat" pitchFamily="2" charset="77"/>
            </a:endParaRPr>
          </a:p>
          <a:p>
            <a:pPr marL="342900" indent="-342900" algn="l">
              <a:buFont typeface="+mj-lt"/>
              <a:buAutoNum type="arabicPeriod"/>
            </a:pPr>
            <a:r>
              <a:rPr lang="en-US" sz="1400" b="0" i="0" dirty="0">
                <a:solidFill>
                  <a:srgbClr val="333333"/>
                </a:solidFill>
                <a:effectLst/>
                <a:latin typeface="Montserrat" pitchFamily="2" charset="77"/>
              </a:rPr>
              <a:t>A term that prohibits the Participant from receiving compensation for brokerage services from any source that exceeds the amount or rate agreed to in the agreement with the buyer; and </a:t>
            </a:r>
            <a:br>
              <a:rPr lang="en-US" sz="1400" b="0" i="0" dirty="0">
                <a:solidFill>
                  <a:srgbClr val="333333"/>
                </a:solidFill>
                <a:effectLst/>
                <a:latin typeface="Montserrat" pitchFamily="2" charset="77"/>
              </a:rPr>
            </a:br>
            <a:endParaRPr lang="en-US" sz="1400" b="0" i="0" dirty="0">
              <a:solidFill>
                <a:srgbClr val="333333"/>
              </a:solidFill>
              <a:effectLst/>
              <a:latin typeface="Montserrat" pitchFamily="2" charset="77"/>
            </a:endParaRPr>
          </a:p>
          <a:p>
            <a:pPr marL="342900" indent="-342900" algn="l">
              <a:buFont typeface="+mj-lt"/>
              <a:buAutoNum type="arabicPeriod"/>
            </a:pPr>
            <a:r>
              <a:rPr lang="en-US" sz="1400" b="0" i="0" dirty="0">
                <a:solidFill>
                  <a:srgbClr val="333333"/>
                </a:solidFill>
                <a:effectLst/>
                <a:latin typeface="Montserrat" pitchFamily="2" charset="77"/>
              </a:rPr>
              <a:t>A conspicuous statement that broker fees and commissions are not set by law and are fully negotiable.</a:t>
            </a:r>
          </a:p>
          <a:p>
            <a:pPr>
              <a:spcAft>
                <a:spcPts val="1200"/>
              </a:spcAft>
            </a:pPr>
            <a:endParaRPr lang="en-US" sz="2000" dirty="0">
              <a:latin typeface="Montserrat" panose="00000500000000000000" pitchFamily="2" charset="0"/>
            </a:endParaRPr>
          </a:p>
        </p:txBody>
      </p:sp>
      <p:pic>
        <p:nvPicPr>
          <p:cNvPr id="2" name="Picture 1" descr="A person and person discussing something&#10;&#10;Description automatically generated">
            <a:hlinkClick r:id="rId3"/>
            <a:extLst>
              <a:ext uri="{FF2B5EF4-FFF2-40B4-BE49-F238E27FC236}">
                <a16:creationId xmlns:a16="http://schemas.microsoft.com/office/drawing/2014/main" id="{4489B546-3D96-E8FA-40AC-F80E3FF7C3CB}"/>
              </a:ext>
            </a:extLst>
          </p:cNvPr>
          <p:cNvPicPr>
            <a:picLocks noChangeAspect="1"/>
          </p:cNvPicPr>
          <p:nvPr/>
        </p:nvPicPr>
        <p:blipFill rotWithShape="1">
          <a:blip r:embed="rId4">
            <a:extLst>
              <a:ext uri="{28A0092B-C50C-407E-A947-70E740481C1C}">
                <a14:useLocalDpi xmlns:a14="http://schemas.microsoft.com/office/drawing/2010/main" val="0"/>
              </a:ext>
            </a:extLst>
          </a:blip>
          <a:srcRect l="19931" t="26685" r="39442" b="32124"/>
          <a:stretch/>
        </p:blipFill>
        <p:spPr>
          <a:xfrm>
            <a:off x="6409143" y="2246081"/>
            <a:ext cx="5219387" cy="3240320"/>
          </a:xfrm>
          <a:prstGeom prst="rect">
            <a:avLst/>
          </a:prstGeom>
        </p:spPr>
      </p:pic>
      <p:sp>
        <p:nvSpPr>
          <p:cNvPr id="7" name="TextBox 6">
            <a:extLst>
              <a:ext uri="{FF2B5EF4-FFF2-40B4-BE49-F238E27FC236}">
                <a16:creationId xmlns:a16="http://schemas.microsoft.com/office/drawing/2014/main" id="{FF6EA8E0-70D0-A3B5-9AC8-4BC50CAC7580}"/>
              </a:ext>
            </a:extLst>
          </p:cNvPr>
          <p:cNvSpPr txBox="1"/>
          <p:nvPr/>
        </p:nvSpPr>
        <p:spPr>
          <a:xfrm>
            <a:off x="6409143" y="1733377"/>
            <a:ext cx="5827146" cy="338554"/>
          </a:xfrm>
          <a:prstGeom prst="rect">
            <a:avLst/>
          </a:prstGeom>
          <a:noFill/>
        </p:spPr>
        <p:txBody>
          <a:bodyPr wrap="square">
            <a:spAutoFit/>
          </a:bodyPr>
          <a:lstStyle/>
          <a:p>
            <a:r>
              <a:rPr lang="en-US" sz="1600" b="1" dirty="0">
                <a:solidFill>
                  <a:srgbClr val="006BB7"/>
                </a:solidFill>
                <a:latin typeface="Montserrat" panose="00000500000000000000" pitchFamily="2" charset="0"/>
              </a:rPr>
              <a:t>Video: Buyer Agreements Highlight Value</a:t>
            </a:r>
          </a:p>
        </p:txBody>
      </p:sp>
    </p:spTree>
    <p:extLst>
      <p:ext uri="{BB962C8B-B14F-4D97-AF65-F5344CB8AC3E}">
        <p14:creationId xmlns:p14="http://schemas.microsoft.com/office/powerpoint/2010/main" val="2098784588"/>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515351" y="2633531"/>
            <a:ext cx="11192934" cy="1569660"/>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TALKING TO CONSUMERS ABOUT THE PRACTICE CHANGES</a:t>
            </a:r>
          </a:p>
        </p:txBody>
      </p:sp>
    </p:spTree>
    <p:extLst>
      <p:ext uri="{BB962C8B-B14F-4D97-AF65-F5344CB8AC3E}">
        <p14:creationId xmlns:p14="http://schemas.microsoft.com/office/powerpoint/2010/main" val="1738634276"/>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DE62F-907C-B034-507E-3D0F603825C6}"/>
              </a:ext>
            </a:extLst>
          </p:cNvPr>
          <p:cNvSpPr txBox="1"/>
          <p:nvPr/>
        </p:nvSpPr>
        <p:spPr>
          <a:xfrm>
            <a:off x="499533" y="1905506"/>
            <a:ext cx="11192934" cy="3046988"/>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REALTORS® play a pivotal role in guiding and supporting home buyers and sellers as we adapt to the changing landscape.</a:t>
            </a:r>
          </a:p>
        </p:txBody>
      </p:sp>
    </p:spTree>
    <p:extLst>
      <p:ext uri="{BB962C8B-B14F-4D97-AF65-F5344CB8AC3E}">
        <p14:creationId xmlns:p14="http://schemas.microsoft.com/office/powerpoint/2010/main" val="728476353"/>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dirty="0">
                <a:solidFill>
                  <a:srgbClr val="006BB7"/>
                </a:solidFill>
                <a:latin typeface="Montserrat" panose="02000505000000020004"/>
              </a:rPr>
              <a:t>ALWAYS COMMUNICATE YOUR VALUE</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5" name="TextBox 4">
            <a:extLst>
              <a:ext uri="{FF2B5EF4-FFF2-40B4-BE49-F238E27FC236}">
                <a16:creationId xmlns:a16="http://schemas.microsoft.com/office/drawing/2014/main" id="{A2A4BA76-5041-1856-118E-1FCBF28CC7CD}"/>
              </a:ext>
            </a:extLst>
          </p:cNvPr>
          <p:cNvSpPr txBox="1"/>
          <p:nvPr/>
        </p:nvSpPr>
        <p:spPr>
          <a:xfrm>
            <a:off x="415585" y="1733377"/>
            <a:ext cx="11360827" cy="3139321"/>
          </a:xfrm>
          <a:prstGeom prst="rect">
            <a:avLst/>
          </a:prstGeom>
          <a:noFill/>
        </p:spPr>
        <p:txBody>
          <a:bodyPr wrap="square" rtlCol="0">
            <a:spAutoFit/>
          </a:bodyPr>
          <a:lstStyle/>
          <a:p>
            <a:pPr algn="l"/>
            <a:r>
              <a:rPr lang="en-US" dirty="0">
                <a:latin typeface="Montserrat" panose="00000500000000000000" pitchFamily="2" charset="0"/>
              </a:rPr>
              <a:t>When talking to consumers, focus on what matters to them most, such as: </a:t>
            </a:r>
          </a:p>
          <a:p>
            <a:pPr algn="l"/>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Reducing stress in a highly complicated and high stakes transaction, likely one of the biggest of their lives.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Serving as a trusted advisor through the transaction and demystifying the home buying or selling process.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Using your extensive experience to navigate difficult negotiations, write the best offer possible, set the right price for a listing, and help consumers avoid common mistakes—all to ultimately help successfully close a transaction, saving consumers money and time. </a:t>
            </a:r>
          </a:p>
        </p:txBody>
      </p:sp>
      <p:sp>
        <p:nvSpPr>
          <p:cNvPr id="2" name="TextBox 1">
            <a:extLst>
              <a:ext uri="{FF2B5EF4-FFF2-40B4-BE49-F238E27FC236}">
                <a16:creationId xmlns:a16="http://schemas.microsoft.com/office/drawing/2014/main" id="{A4631DCD-D348-2A0E-43F6-49FA3FE6FC82}"/>
              </a:ext>
            </a:extLst>
          </p:cNvPr>
          <p:cNvSpPr txBox="1"/>
          <p:nvPr/>
        </p:nvSpPr>
        <p:spPr>
          <a:xfrm>
            <a:off x="826356" y="5236085"/>
            <a:ext cx="10539283" cy="646331"/>
          </a:xfrm>
          <a:prstGeom prst="rect">
            <a:avLst/>
          </a:prstGeom>
          <a:noFill/>
        </p:spPr>
        <p:txBody>
          <a:bodyPr wrap="square">
            <a:spAutoFit/>
          </a:bodyPr>
          <a:lstStyle/>
          <a:p>
            <a:pPr algn="ctr"/>
            <a:r>
              <a:rPr lang="en-US" b="1" i="0" dirty="0">
                <a:solidFill>
                  <a:srgbClr val="006BB7"/>
                </a:solidFill>
                <a:effectLst/>
                <a:highlight>
                  <a:srgbClr val="FFFFFF"/>
                </a:highlight>
                <a:latin typeface="Montserrat" pitchFamily="2" charset="0"/>
              </a:rPr>
              <a:t>You have a duty </a:t>
            </a:r>
            <a:r>
              <a:rPr lang="en-US" b="1" dirty="0">
                <a:solidFill>
                  <a:srgbClr val="006BB7"/>
                </a:solidFill>
                <a:highlight>
                  <a:srgbClr val="FFFFFF"/>
                </a:highlight>
                <a:latin typeface="Montserrat" pitchFamily="2" charset="0"/>
              </a:rPr>
              <a:t>under </a:t>
            </a:r>
            <a:r>
              <a:rPr lang="en-US" b="1" i="0" dirty="0">
                <a:solidFill>
                  <a:srgbClr val="006BB7"/>
                </a:solidFill>
                <a:effectLst/>
                <a:highlight>
                  <a:srgbClr val="FFFFFF"/>
                </a:highlight>
                <a:latin typeface="Montserrat" pitchFamily="2" charset="0"/>
              </a:rPr>
              <a:t>the REALTOR® Code of Ethics to have open and honest conversations with consumers throughout the home buying or selling process. </a:t>
            </a:r>
          </a:p>
        </p:txBody>
      </p:sp>
    </p:spTree>
    <p:extLst>
      <p:ext uri="{BB962C8B-B14F-4D97-AF65-F5344CB8AC3E}">
        <p14:creationId xmlns:p14="http://schemas.microsoft.com/office/powerpoint/2010/main" val="3831275192"/>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dirty="0">
                <a:solidFill>
                  <a:srgbClr val="006BB7"/>
                </a:solidFill>
                <a:latin typeface="Montserrat" panose="02000505000000020004"/>
              </a:rPr>
              <a:t>EXPLAIN WHAT TO EXPECT IN PLAIN LANGUAGE</a:t>
            </a:r>
            <a:endParaRPr kumimoji="0" lang="en-US" sz="34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0" y="1887049"/>
            <a:ext cx="11360828" cy="5093702"/>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en-US" sz="1500" dirty="0">
                <a:solidFill>
                  <a:srgbClr val="333333"/>
                </a:solidFill>
                <a:latin typeface="Montserrat" pitchFamily="2" charset="77"/>
              </a:rPr>
              <a:t>Explain that they </a:t>
            </a:r>
            <a:r>
              <a:rPr lang="en-US" sz="1500" b="0" i="0" dirty="0">
                <a:solidFill>
                  <a:srgbClr val="333333"/>
                </a:solidFill>
                <a:effectLst/>
                <a:latin typeface="Montserrat" pitchFamily="2" charset="77"/>
              </a:rPr>
              <a:t>will sign a written agreement with their</a:t>
            </a:r>
            <a:r>
              <a:rPr lang="en-US" sz="1500" dirty="0">
                <a:solidFill>
                  <a:srgbClr val="333333"/>
                </a:solidFill>
                <a:latin typeface="Montserrat" pitchFamily="2" charset="77"/>
              </a:rPr>
              <a:t> </a:t>
            </a:r>
            <a:r>
              <a:rPr lang="en-US" sz="1500" b="0" i="0" dirty="0">
                <a:solidFill>
                  <a:srgbClr val="333333"/>
                </a:solidFill>
                <a:effectLst/>
                <a:latin typeface="Montserrat" pitchFamily="2" charset="77"/>
              </a:rPr>
              <a:t>agent before touring a home, whether virtually or in-person.</a:t>
            </a:r>
          </a:p>
          <a:p>
            <a:pPr marL="285750" indent="-285750">
              <a:spcAft>
                <a:spcPts val="600"/>
              </a:spcAft>
              <a:buFont typeface="Arial" panose="020B0604020202020204" pitchFamily="34" charset="0"/>
              <a:buChar char="•"/>
            </a:pPr>
            <a:r>
              <a:rPr lang="en-US" sz="1500" b="0" i="0" dirty="0">
                <a:effectLst/>
                <a:latin typeface="Montserrat" pitchFamily="2" charset="0"/>
              </a:rPr>
              <a:t>Note that severa</a:t>
            </a:r>
            <a:r>
              <a:rPr lang="en-US" sz="1500" dirty="0">
                <a:latin typeface="Montserrat" pitchFamily="2" charset="0"/>
              </a:rPr>
              <a:t>l </a:t>
            </a:r>
            <a:r>
              <a:rPr lang="en-US" sz="1500" b="0" i="0" dirty="0">
                <a:effectLst/>
                <a:latin typeface="Montserrat" pitchFamily="2" charset="0"/>
              </a:rPr>
              <a:t>states already have laws requiring buyer agreements and they should check their state laws.</a:t>
            </a:r>
            <a:r>
              <a:rPr lang="en-US" sz="1500" b="0" i="0" dirty="0">
                <a:solidFill>
                  <a:srgbClr val="333333"/>
                </a:solidFill>
                <a:effectLst/>
                <a:latin typeface="Montserrat" pitchFamily="2" charset="77"/>
              </a:rPr>
              <a:t> </a:t>
            </a:r>
          </a:p>
          <a:p>
            <a:pPr marL="285750" indent="-285750">
              <a:spcAft>
                <a:spcPts val="600"/>
              </a:spcAft>
              <a:buFont typeface="Arial" panose="020B0604020202020204" pitchFamily="34" charset="0"/>
              <a:buChar char="•"/>
            </a:pPr>
            <a:r>
              <a:rPr lang="en-US" sz="1500" b="0" i="0" dirty="0">
                <a:solidFill>
                  <a:srgbClr val="333333"/>
                </a:solidFill>
                <a:effectLst/>
                <a:latin typeface="Montserrat" pitchFamily="2" charset="77"/>
              </a:rPr>
              <a:t>Explain that they do not need a written agreement if they are just speaking to an agent at an open house or asking them about their services.</a:t>
            </a:r>
          </a:p>
          <a:p>
            <a:pPr marL="285750" indent="-285750" algn="l">
              <a:spcAft>
                <a:spcPts val="600"/>
              </a:spcAft>
              <a:buFont typeface="Arial" panose="020B0604020202020204" pitchFamily="34" charset="0"/>
              <a:buChar char="•"/>
            </a:pPr>
            <a:r>
              <a:rPr lang="en-US" sz="1500" b="0" i="0" dirty="0">
                <a:solidFill>
                  <a:srgbClr val="333333"/>
                </a:solidFill>
                <a:effectLst/>
                <a:latin typeface="Montserrat" pitchFamily="2" charset="77"/>
              </a:rPr>
              <a:t>Underscore that before signing an agreement, they should ensure it reflects the terms they negotiated with their agent and that they understand exactly what services and value will be provided, and for how much.</a:t>
            </a:r>
          </a:p>
          <a:p>
            <a:pPr marL="285750" indent="-285750" algn="l">
              <a:spcAft>
                <a:spcPts val="600"/>
              </a:spcAft>
              <a:buFont typeface="Arial" panose="020B0604020202020204" pitchFamily="34" charset="0"/>
              <a:buChar char="•"/>
            </a:pPr>
            <a:r>
              <a:rPr lang="en-US" sz="1500" b="0" i="0" dirty="0">
                <a:effectLst/>
                <a:latin typeface="Montserrat" pitchFamily="2" charset="0"/>
              </a:rPr>
              <a:t>Underscore that agent compensation for home buyers continues to be fully negotiable and is not set by law. </a:t>
            </a:r>
          </a:p>
          <a:p>
            <a:pPr marL="285750" indent="-285750" algn="l">
              <a:spcAft>
                <a:spcPts val="600"/>
              </a:spcAft>
              <a:buFont typeface="Arial" panose="020B0604020202020204" pitchFamily="34" charset="0"/>
              <a:buChar char="•"/>
            </a:pPr>
            <a:r>
              <a:rPr lang="en-US" sz="1500" dirty="0">
                <a:latin typeface="Montserrat" pitchFamily="2" charset="0"/>
              </a:rPr>
              <a:t>Detail the requirements of written buyer agreements (as detailed on slide 11) and answer their questions.</a:t>
            </a:r>
            <a:endParaRPr lang="en-US" sz="1500" b="0" i="0" dirty="0">
              <a:effectLst/>
              <a:latin typeface="Montserrat" pitchFamily="2" charset="0"/>
            </a:endParaRPr>
          </a:p>
          <a:p>
            <a:pPr marL="285750" indent="-285750" algn="l">
              <a:spcAft>
                <a:spcPts val="600"/>
              </a:spcAft>
              <a:buFont typeface="Arial" panose="020B0604020202020204" pitchFamily="34" charset="0"/>
              <a:buChar char="•"/>
            </a:pPr>
            <a:r>
              <a:rPr lang="en-US" sz="1500" dirty="0">
                <a:solidFill>
                  <a:srgbClr val="333333"/>
                </a:solidFill>
                <a:latin typeface="Montserrat" pitchFamily="2" charset="0"/>
              </a:rPr>
              <a:t>Note that </a:t>
            </a:r>
            <a:r>
              <a:rPr lang="en-US" sz="1500" dirty="0">
                <a:solidFill>
                  <a:srgbClr val="333333"/>
                </a:solidFill>
                <a:latin typeface="Montserrat" pitchFamily="2" charset="77"/>
              </a:rPr>
              <a:t>the home </a:t>
            </a:r>
            <a:r>
              <a:rPr lang="en-US" sz="1500" b="0" i="0" dirty="0">
                <a:solidFill>
                  <a:srgbClr val="333333"/>
                </a:solidFill>
                <a:effectLst/>
                <a:latin typeface="Montserrat" pitchFamily="2" charset="77"/>
              </a:rPr>
              <a:t>seller may agree to offer compensation to their agent, but the offer cannot be shared on an MLS. </a:t>
            </a:r>
          </a:p>
          <a:p>
            <a:pPr marL="285750" indent="-285750" algn="l">
              <a:spcAft>
                <a:spcPts val="600"/>
              </a:spcAft>
              <a:buFont typeface="Arial" panose="020B0604020202020204" pitchFamily="34" charset="0"/>
              <a:buChar char="•"/>
            </a:pPr>
            <a:r>
              <a:rPr lang="en-US" sz="1500" b="0" i="0" dirty="0">
                <a:solidFill>
                  <a:srgbClr val="333333"/>
                </a:solidFill>
                <a:effectLst/>
                <a:latin typeface="Montserrat" pitchFamily="2" charset="77"/>
              </a:rPr>
              <a:t>Ensure they know these practice changes </a:t>
            </a:r>
            <a:r>
              <a:rPr lang="en-US" sz="1500" dirty="0">
                <a:solidFill>
                  <a:srgbClr val="333333"/>
                </a:solidFill>
                <a:latin typeface="Montserrat" pitchFamily="2" charset="77"/>
              </a:rPr>
              <a:t>went</a:t>
            </a:r>
            <a:r>
              <a:rPr lang="en-US" sz="1500" b="0" i="0" dirty="0">
                <a:solidFill>
                  <a:srgbClr val="333333"/>
                </a:solidFill>
                <a:effectLst/>
                <a:latin typeface="Montserrat" pitchFamily="2" charset="77"/>
              </a:rPr>
              <a:t> into effect </a:t>
            </a:r>
            <a:r>
              <a:rPr lang="en-US" sz="1500" b="1" i="0" dirty="0">
                <a:solidFill>
                  <a:srgbClr val="333333"/>
                </a:solidFill>
                <a:effectLst/>
                <a:latin typeface="Montserrat" pitchFamily="2" charset="77"/>
              </a:rPr>
              <a:t>August 17</a:t>
            </a:r>
            <a:r>
              <a:rPr lang="en-US" sz="1500" i="0" dirty="0">
                <a:solidFill>
                  <a:srgbClr val="333333"/>
                </a:solidFill>
                <a:effectLst/>
                <a:latin typeface="Montserrat" pitchFamily="2" charset="77"/>
              </a:rPr>
              <a:t>.</a:t>
            </a:r>
          </a:p>
          <a:p>
            <a:pPr marL="285750" indent="-285750">
              <a:spcAft>
                <a:spcPts val="600"/>
              </a:spcAft>
              <a:buFont typeface="Arial" panose="020B0604020202020204" pitchFamily="34" charset="0"/>
              <a:buChar char="•"/>
            </a:pPr>
            <a:r>
              <a:rPr lang="en-US" sz="1500" b="0" i="0" dirty="0">
                <a:solidFill>
                  <a:srgbClr val="333333"/>
                </a:solidFill>
                <a:effectLst/>
                <a:latin typeface="Montserrat" pitchFamily="2" charset="77"/>
              </a:rPr>
              <a:t>As always, emphasize that buyers have a right to expect that housing will be available without discrimination or other limitations based on race, color, religion, sex, disability, familial status, or national origin.</a:t>
            </a:r>
          </a:p>
          <a:p>
            <a:pPr marL="285750" indent="-285750" algn="l">
              <a:spcAft>
                <a:spcPts val="600"/>
              </a:spcAft>
              <a:buFont typeface="Arial" panose="020B0604020202020204" pitchFamily="34" charset="0"/>
              <a:buChar char="•"/>
            </a:pPr>
            <a:r>
              <a:rPr lang="en-US" sz="1500" b="1" i="1" dirty="0">
                <a:solidFill>
                  <a:srgbClr val="333333"/>
                </a:solidFill>
                <a:effectLst/>
                <a:latin typeface="Montserrat" pitchFamily="2" charset="77"/>
              </a:rPr>
              <a:t>Note: </a:t>
            </a:r>
            <a:r>
              <a:rPr lang="en-US" sz="1500" b="0" i="1" dirty="0">
                <a:solidFill>
                  <a:srgbClr val="333333"/>
                </a:solidFill>
                <a:effectLst/>
                <a:latin typeface="Montserrat" pitchFamily="2" charset="77"/>
              </a:rPr>
              <a:t>MLS Participants and buyers are not required to enter into any particular relationship and will still be able to enter into any type of professional relationship permitted by state law.</a:t>
            </a:r>
          </a:p>
          <a:p>
            <a:pPr marL="285750" indent="-285750" algn="l">
              <a:spcAft>
                <a:spcPts val="600"/>
              </a:spcAft>
              <a:buFont typeface="Arial" panose="020B0604020202020204" pitchFamily="34" charset="0"/>
              <a:buChar char="•"/>
            </a:pPr>
            <a:endParaRPr lang="en-US" sz="1500" b="0" i="0" dirty="0">
              <a:solidFill>
                <a:srgbClr val="333333"/>
              </a:solidFill>
              <a:effectLst/>
              <a:latin typeface="Montserrat" pitchFamily="2" charset="77"/>
            </a:endParaRPr>
          </a:p>
          <a:p>
            <a:endParaRPr lang="en-US" sz="1500" dirty="0">
              <a:solidFill>
                <a:schemeClr val="accent1">
                  <a:lumMod val="75000"/>
                </a:schemeClr>
              </a:solidFill>
              <a:latin typeface="Montserrat" panose="00000500000000000000" pitchFamily="2" charset="0"/>
            </a:endParaRPr>
          </a:p>
        </p:txBody>
      </p:sp>
      <p:sp>
        <p:nvSpPr>
          <p:cNvPr id="9" name="TextBox 8">
            <a:extLst>
              <a:ext uri="{FF2B5EF4-FFF2-40B4-BE49-F238E27FC236}">
                <a16:creationId xmlns:a16="http://schemas.microsoft.com/office/drawing/2014/main" id="{167C1101-FDFB-7042-F5AE-F778E51F4005}"/>
              </a:ext>
            </a:extLst>
          </p:cNvPr>
          <p:cNvSpPr txBox="1"/>
          <p:nvPr/>
        </p:nvSpPr>
        <p:spPr>
          <a:xfrm>
            <a:off x="415581" y="1390599"/>
            <a:ext cx="11360827" cy="369332"/>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FOR BUYERS</a:t>
            </a:r>
          </a:p>
        </p:txBody>
      </p:sp>
    </p:spTree>
    <p:extLst>
      <p:ext uri="{BB962C8B-B14F-4D97-AF65-F5344CB8AC3E}">
        <p14:creationId xmlns:p14="http://schemas.microsoft.com/office/powerpoint/2010/main" val="1104366218"/>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dirty="0">
                <a:solidFill>
                  <a:srgbClr val="006BB7"/>
                </a:solidFill>
                <a:latin typeface="Montserrat" panose="02000505000000020004"/>
              </a:rPr>
              <a:t>EXPLAIN WHAT TO EXPECT IN PLAIN LANGUAGE</a:t>
            </a:r>
            <a:endParaRPr kumimoji="0" lang="en-US" sz="34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0" y="1842095"/>
            <a:ext cx="11360828" cy="4862870"/>
          </a:xfrm>
          <a:prstGeom prst="rect">
            <a:avLst/>
          </a:prstGeom>
          <a:noFill/>
        </p:spPr>
        <p:txBody>
          <a:bodyPr wrap="square" rtlCol="0">
            <a:spAutoFit/>
          </a:bodyPr>
          <a:lstStyle/>
          <a:p>
            <a:pPr marL="285750" indent="-285750" algn="l">
              <a:spcBef>
                <a:spcPts val="600"/>
              </a:spcBef>
              <a:buFont typeface="Arial" panose="020B0604020202020204" pitchFamily="34" charset="0"/>
              <a:buChar char="•"/>
            </a:pPr>
            <a:r>
              <a:rPr lang="en-US" sz="1600" dirty="0">
                <a:solidFill>
                  <a:srgbClr val="333333"/>
                </a:solidFill>
                <a:highlight>
                  <a:srgbClr val="FFFFFF"/>
                </a:highlight>
                <a:latin typeface="Montserrat" pitchFamily="2" charset="77"/>
              </a:rPr>
              <a:t>Explain to sellers that they</a:t>
            </a:r>
            <a:r>
              <a:rPr lang="en-US" sz="1600" b="0" i="0" dirty="0">
                <a:solidFill>
                  <a:srgbClr val="333333"/>
                </a:solidFill>
                <a:effectLst/>
                <a:highlight>
                  <a:srgbClr val="FFFFFF"/>
                </a:highlight>
                <a:latin typeface="Montserrat" pitchFamily="2" charset="77"/>
              </a:rPr>
              <a:t> still have the choice of offering compensation to buyer brokers</a:t>
            </a:r>
            <a:r>
              <a:rPr lang="en-US" sz="1600" dirty="0">
                <a:solidFill>
                  <a:srgbClr val="333333"/>
                </a:solidFill>
                <a:highlight>
                  <a:srgbClr val="FFFFFF"/>
                </a:highlight>
                <a:latin typeface="Montserrat" pitchFamily="2" charset="77"/>
              </a:rPr>
              <a:t> and </a:t>
            </a:r>
            <a:r>
              <a:rPr lang="en-US" sz="1600" b="0" i="0" dirty="0">
                <a:solidFill>
                  <a:srgbClr val="333333"/>
                </a:solidFill>
                <a:effectLst/>
                <a:highlight>
                  <a:srgbClr val="FFFFFF"/>
                </a:highlight>
                <a:latin typeface="Montserrat" pitchFamily="2" charset="77"/>
              </a:rPr>
              <a:t>that it may be in the sellers’ best interest to pay for buyers’ commissions. Doing so attracts more buyers to their property, just like setting an accurate list price. </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Underscore that agents must conspicuously disclose to sellers and obtain </a:t>
            </a:r>
            <a:r>
              <a:rPr lang="en-US" sz="1600" dirty="0">
                <a:solidFill>
                  <a:srgbClr val="333333"/>
                </a:solidFill>
                <a:highlight>
                  <a:srgbClr val="FFFFFF"/>
                </a:highlight>
                <a:latin typeface="Montserrat" pitchFamily="2" charset="77"/>
              </a:rPr>
              <a:t>their a</a:t>
            </a:r>
            <a:r>
              <a:rPr lang="en-US" sz="1600" b="0" i="0" dirty="0">
                <a:solidFill>
                  <a:srgbClr val="333333"/>
                </a:solidFill>
                <a:effectLst/>
                <a:highlight>
                  <a:srgbClr val="FFFFFF"/>
                </a:highlight>
                <a:latin typeface="Montserrat" pitchFamily="2" charset="77"/>
              </a:rPr>
              <a:t>pproval for any payment or offer of payment that a listing broker will make to another broker acting for buyers.</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Note that </a:t>
            </a:r>
            <a:r>
              <a:rPr lang="en-US" sz="1600" dirty="0">
                <a:solidFill>
                  <a:srgbClr val="333333"/>
                </a:solidFill>
                <a:highlight>
                  <a:srgbClr val="FFFFFF"/>
                </a:highlight>
                <a:latin typeface="Montserrat" pitchFamily="2" charset="77"/>
              </a:rPr>
              <a:t>this </a:t>
            </a:r>
            <a:r>
              <a:rPr lang="en-US" sz="1600" b="0" i="0" dirty="0">
                <a:solidFill>
                  <a:srgbClr val="333333"/>
                </a:solidFill>
                <a:effectLst/>
                <a:highlight>
                  <a:srgbClr val="FFFFFF"/>
                </a:highlight>
                <a:latin typeface="Montserrat" pitchFamily="2" charset="77"/>
              </a:rPr>
              <a:t>disclosure must be made in writing in advance of any payment or agreement to pay another broker acting for buyers and must specify the amount or rate of such payment.</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Explain that if they choose to approve an offer of compensation, it cannot be included on an MLS. </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Describe to sellers how agents </a:t>
            </a:r>
            <a:r>
              <a:rPr lang="en-US" sz="1600" dirty="0">
                <a:solidFill>
                  <a:srgbClr val="333333"/>
                </a:solidFill>
                <a:highlight>
                  <a:srgbClr val="FFFFFF"/>
                </a:highlight>
                <a:latin typeface="Montserrat" pitchFamily="2" charset="77"/>
              </a:rPr>
              <a:t>can </a:t>
            </a:r>
            <a:r>
              <a:rPr lang="en-US" sz="1600" b="0" i="0" dirty="0">
                <a:solidFill>
                  <a:srgbClr val="333333"/>
                </a:solidFill>
                <a:effectLst/>
                <a:highlight>
                  <a:srgbClr val="FFFFFF"/>
                </a:highlight>
                <a:latin typeface="Montserrat" pitchFamily="2" charset="77"/>
              </a:rPr>
              <a:t>advertise listings off of MLS platforms such as social media, flyers, and websites.</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Inform them they can still offer buyer concessions on an MLS (for example, concessions for buyer closing costs).</a:t>
            </a:r>
          </a:p>
          <a:p>
            <a:pPr marL="285750" indent="-285750" algn="l">
              <a:spcBef>
                <a:spcPts val="600"/>
              </a:spcBef>
              <a:buFont typeface="Arial" panose="020B0604020202020204" pitchFamily="34" charset="0"/>
              <a:buChar char="•"/>
            </a:pPr>
            <a:r>
              <a:rPr lang="en-US" sz="1600" b="0" i="0" dirty="0">
                <a:solidFill>
                  <a:srgbClr val="333333"/>
                </a:solidFill>
                <a:effectLst/>
                <a:latin typeface="Montserrat" pitchFamily="2" charset="77"/>
              </a:rPr>
              <a:t>Ensure </a:t>
            </a:r>
            <a:r>
              <a:rPr lang="en-US" sz="1600" dirty="0">
                <a:solidFill>
                  <a:srgbClr val="333333"/>
                </a:solidFill>
                <a:latin typeface="Montserrat" pitchFamily="2" charset="77"/>
              </a:rPr>
              <a:t>they know t</a:t>
            </a:r>
            <a:r>
              <a:rPr lang="en-US" sz="1600" b="0" i="0" dirty="0">
                <a:solidFill>
                  <a:srgbClr val="333333"/>
                </a:solidFill>
                <a:effectLst/>
                <a:latin typeface="Montserrat" pitchFamily="2" charset="77"/>
              </a:rPr>
              <a:t>hese settlement practice changes </a:t>
            </a:r>
            <a:r>
              <a:rPr lang="en-US" sz="1600" dirty="0">
                <a:solidFill>
                  <a:srgbClr val="333333"/>
                </a:solidFill>
                <a:latin typeface="Montserrat" pitchFamily="2" charset="77"/>
              </a:rPr>
              <a:t>went</a:t>
            </a:r>
            <a:r>
              <a:rPr lang="en-US" sz="1600" b="0" i="0" dirty="0">
                <a:solidFill>
                  <a:srgbClr val="333333"/>
                </a:solidFill>
                <a:effectLst/>
                <a:latin typeface="Montserrat" pitchFamily="2" charset="77"/>
              </a:rPr>
              <a:t> into effect </a:t>
            </a:r>
            <a:r>
              <a:rPr lang="en-US" sz="1600" b="1" i="0" dirty="0">
                <a:solidFill>
                  <a:srgbClr val="333333"/>
                </a:solidFill>
                <a:effectLst/>
                <a:latin typeface="Montserrat" pitchFamily="2" charset="77"/>
              </a:rPr>
              <a:t>August 17</a:t>
            </a:r>
            <a:r>
              <a:rPr lang="en-US" sz="1600" i="0" dirty="0">
                <a:solidFill>
                  <a:srgbClr val="333333"/>
                </a:solidFill>
                <a:effectLst/>
                <a:latin typeface="Montserrat" pitchFamily="2" charset="77"/>
              </a:rPr>
              <a:t>.</a:t>
            </a:r>
          </a:p>
          <a:p>
            <a:pPr marL="285750" indent="-285750">
              <a:spcBef>
                <a:spcPts val="600"/>
              </a:spcBef>
              <a:buFont typeface="Arial" panose="020B0604020202020204" pitchFamily="34" charset="0"/>
              <a:buChar char="•"/>
            </a:pPr>
            <a:r>
              <a:rPr lang="en-US" sz="1600" b="0" i="0" dirty="0">
                <a:solidFill>
                  <a:srgbClr val="333333"/>
                </a:solidFill>
                <a:effectLst/>
                <a:latin typeface="Montserrat" pitchFamily="2" charset="77"/>
              </a:rPr>
              <a:t>As always, note that home sellers are required by law to do business with prospective buyers without regard to their race, color, religion, sex, disability, familial status, or national origin. </a:t>
            </a:r>
            <a:br>
              <a:rPr lang="en-US" sz="1750" b="0" i="0" dirty="0">
                <a:solidFill>
                  <a:srgbClr val="333333"/>
                </a:solidFill>
                <a:effectLst/>
                <a:latin typeface="Montserrat" pitchFamily="2" charset="77"/>
              </a:rPr>
            </a:br>
            <a:endParaRPr lang="en-US" sz="1750" b="0" i="0" dirty="0">
              <a:solidFill>
                <a:srgbClr val="333333"/>
              </a:solidFill>
              <a:effectLst/>
              <a:latin typeface="Montserrat" pitchFamily="2" charset="77"/>
            </a:endParaRPr>
          </a:p>
          <a:p>
            <a:endParaRPr lang="en-US" sz="1750" dirty="0">
              <a:solidFill>
                <a:schemeClr val="accent1">
                  <a:lumMod val="75000"/>
                </a:schemeClr>
              </a:solidFill>
              <a:latin typeface="Montserrat" panose="00000500000000000000" pitchFamily="2" charset="0"/>
            </a:endParaRPr>
          </a:p>
        </p:txBody>
      </p:sp>
      <p:sp>
        <p:nvSpPr>
          <p:cNvPr id="9" name="TextBox 8">
            <a:extLst>
              <a:ext uri="{FF2B5EF4-FFF2-40B4-BE49-F238E27FC236}">
                <a16:creationId xmlns:a16="http://schemas.microsoft.com/office/drawing/2014/main" id="{167C1101-FDFB-7042-F5AE-F778E51F4005}"/>
              </a:ext>
            </a:extLst>
          </p:cNvPr>
          <p:cNvSpPr txBox="1"/>
          <p:nvPr/>
        </p:nvSpPr>
        <p:spPr>
          <a:xfrm>
            <a:off x="415581" y="1390599"/>
            <a:ext cx="11360827" cy="369332"/>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FOR SELLERS</a:t>
            </a:r>
          </a:p>
        </p:txBody>
      </p:sp>
    </p:spTree>
    <p:extLst>
      <p:ext uri="{BB962C8B-B14F-4D97-AF65-F5344CB8AC3E}">
        <p14:creationId xmlns:p14="http://schemas.microsoft.com/office/powerpoint/2010/main" val="1663622847"/>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dirty="0">
                <a:solidFill>
                  <a:srgbClr val="006BB7"/>
                </a:solidFill>
                <a:latin typeface="Montserrat" panose="02000505000000020004"/>
              </a:rPr>
              <a:t>EXPLAIN WHAT ISN’T CHANGING</a:t>
            </a:r>
            <a:endParaRPr kumimoji="0" lang="en-US" sz="34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77" y="1929563"/>
            <a:ext cx="11360828" cy="3416320"/>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solidFill>
                  <a:srgbClr val="333333"/>
                </a:solidFill>
                <a:effectLst/>
                <a:highlight>
                  <a:srgbClr val="FFFFFF"/>
                </a:highlight>
                <a:latin typeface="Montserrat" pitchFamily="2" charset="77"/>
              </a:rPr>
              <a:t>Explain that agents who are REALTORS® are always here to help them navigate the real estate transaction process and are ethically obligated to work in their best interest.</a:t>
            </a:r>
            <a:br>
              <a:rPr lang="en-US" b="0" i="0" dirty="0">
                <a:solidFill>
                  <a:srgbClr val="333333"/>
                </a:solidFill>
                <a:effectLst/>
                <a:highlight>
                  <a:srgbClr val="FFFFFF"/>
                </a:highlight>
                <a:latin typeface="Montserrat" pitchFamily="2" charset="77"/>
              </a:rPr>
            </a:br>
            <a:endParaRPr lang="en-US" b="0" i="0" dirty="0">
              <a:solidFill>
                <a:srgbClr val="333333"/>
              </a:solidFill>
              <a:effectLst/>
              <a:highlight>
                <a:srgbClr val="FFFFFF"/>
              </a:highlight>
              <a:latin typeface="Montserrat" pitchFamily="2" charset="77"/>
            </a:endParaRPr>
          </a:p>
          <a:p>
            <a:pPr marL="285750" indent="-285750" algn="l">
              <a:buFont typeface="Arial" panose="020B0604020202020204" pitchFamily="34" charset="0"/>
              <a:buChar char="•"/>
            </a:pPr>
            <a:r>
              <a:rPr lang="en-US" b="0" i="0" dirty="0">
                <a:solidFill>
                  <a:srgbClr val="333333"/>
                </a:solidFill>
                <a:effectLst/>
                <a:highlight>
                  <a:srgbClr val="FFFFFF"/>
                </a:highlight>
                <a:latin typeface="Montserrat" pitchFamily="2" charset="77"/>
              </a:rPr>
              <a:t>Note that compensation for agents remains fully negotiable, and if </a:t>
            </a:r>
            <a:r>
              <a:rPr lang="en-US" dirty="0">
                <a:solidFill>
                  <a:srgbClr val="333333"/>
                </a:solidFill>
                <a:highlight>
                  <a:srgbClr val="FFFFFF"/>
                </a:highlight>
                <a:latin typeface="Montserrat" pitchFamily="2" charset="77"/>
              </a:rPr>
              <a:t>their </a:t>
            </a:r>
            <a:r>
              <a:rPr lang="en-US" b="0" i="0" dirty="0">
                <a:solidFill>
                  <a:srgbClr val="333333"/>
                </a:solidFill>
                <a:effectLst/>
                <a:highlight>
                  <a:srgbClr val="FFFFFF"/>
                </a:highlight>
                <a:latin typeface="Montserrat" pitchFamily="2" charset="77"/>
              </a:rPr>
              <a:t>agent is a REALTOR®, the agent must abide by the REALTOR® Code of Ethics and have clear and transparent discussions with </a:t>
            </a:r>
            <a:r>
              <a:rPr lang="en-US" dirty="0">
                <a:solidFill>
                  <a:srgbClr val="333333"/>
                </a:solidFill>
                <a:highlight>
                  <a:srgbClr val="FFFFFF"/>
                </a:highlight>
                <a:latin typeface="Montserrat" pitchFamily="2" charset="77"/>
              </a:rPr>
              <a:t>consumers </a:t>
            </a:r>
            <a:r>
              <a:rPr lang="en-US" b="0" i="0" dirty="0">
                <a:solidFill>
                  <a:srgbClr val="333333"/>
                </a:solidFill>
                <a:effectLst/>
                <a:highlight>
                  <a:srgbClr val="FFFFFF"/>
                </a:highlight>
                <a:latin typeface="Montserrat" pitchFamily="2" charset="77"/>
              </a:rPr>
              <a:t>about compensation. </a:t>
            </a:r>
            <a:br>
              <a:rPr lang="en-US" b="0" i="0" dirty="0">
                <a:solidFill>
                  <a:srgbClr val="333333"/>
                </a:solidFill>
                <a:effectLst/>
                <a:highlight>
                  <a:srgbClr val="FFFFFF"/>
                </a:highlight>
                <a:latin typeface="Montserrat" pitchFamily="2" charset="77"/>
              </a:rPr>
            </a:br>
            <a:endParaRPr lang="en-US" b="0" i="0" dirty="0">
              <a:solidFill>
                <a:srgbClr val="333333"/>
              </a:solidFill>
              <a:effectLst/>
              <a:highlight>
                <a:srgbClr val="FFFFFF"/>
              </a:highlight>
              <a:latin typeface="Montserrat" pitchFamily="2" charset="77"/>
            </a:endParaRPr>
          </a:p>
          <a:p>
            <a:pPr marL="285750" indent="-285750">
              <a:buFont typeface="Arial" panose="020B0604020202020204" pitchFamily="34" charset="0"/>
              <a:buChar char="•"/>
            </a:pPr>
            <a:r>
              <a:rPr lang="en-US" b="0" i="0" dirty="0">
                <a:solidFill>
                  <a:srgbClr val="333333"/>
                </a:solidFill>
                <a:effectLst/>
                <a:highlight>
                  <a:srgbClr val="FFFFFF"/>
                </a:highlight>
                <a:latin typeface="Montserrat" pitchFamily="2" charset="77"/>
              </a:rPr>
              <a:t>Tell them that when finding an agent to work with they should ask questions about compensation and understand what services they are receiving.</a:t>
            </a:r>
            <a:br>
              <a:rPr lang="en-US" b="0" i="0" dirty="0">
                <a:solidFill>
                  <a:srgbClr val="333333"/>
                </a:solidFill>
                <a:effectLst/>
                <a:highlight>
                  <a:srgbClr val="FFFFFF"/>
                </a:highlight>
                <a:latin typeface="Montserrat" pitchFamily="2" charset="77"/>
              </a:rPr>
            </a:br>
            <a:endParaRPr lang="en-US" b="0" i="0" dirty="0">
              <a:solidFill>
                <a:srgbClr val="333333"/>
              </a:solidFill>
              <a:effectLst/>
              <a:highlight>
                <a:srgbClr val="FFFFFF"/>
              </a:highlight>
              <a:latin typeface="Montserrat" pitchFamily="2" charset="77"/>
            </a:endParaRPr>
          </a:p>
          <a:p>
            <a:pPr marL="285750" indent="-285750" algn="l">
              <a:buFont typeface="Arial" panose="020B0604020202020204" pitchFamily="34" charset="0"/>
              <a:buChar char="•"/>
            </a:pPr>
            <a:r>
              <a:rPr lang="en-US" b="0" i="0" dirty="0">
                <a:solidFill>
                  <a:srgbClr val="333333"/>
                </a:solidFill>
                <a:effectLst/>
                <a:highlight>
                  <a:srgbClr val="FFFFFF"/>
                </a:highlight>
                <a:latin typeface="Montserrat" pitchFamily="2" charset="77"/>
              </a:rPr>
              <a:t>Underscore that they have choices</a:t>
            </a:r>
            <a:r>
              <a:rPr lang="en-US" dirty="0">
                <a:solidFill>
                  <a:srgbClr val="333333"/>
                </a:solidFill>
                <a:highlight>
                  <a:srgbClr val="FFFFFF"/>
                </a:highlight>
                <a:latin typeface="Montserrat" pitchFamily="2" charset="77"/>
              </a:rPr>
              <a:t> and encourage them to w</a:t>
            </a:r>
            <a:r>
              <a:rPr lang="en-US" b="0" i="0" dirty="0">
                <a:solidFill>
                  <a:srgbClr val="333333"/>
                </a:solidFill>
                <a:effectLst/>
                <a:highlight>
                  <a:srgbClr val="FFFFFF"/>
                </a:highlight>
                <a:latin typeface="Montserrat" pitchFamily="2" charset="77"/>
              </a:rPr>
              <a:t>ork with their agent to understand the full range of these choices and what works best for them. </a:t>
            </a:r>
            <a:endParaRPr lang="en-US" sz="1400" b="0" i="0" dirty="0">
              <a:solidFill>
                <a:srgbClr val="333333"/>
              </a:solidFill>
              <a:effectLst/>
              <a:highlight>
                <a:srgbClr val="FFFFFF"/>
              </a:highlight>
              <a:latin typeface="Montserrat" pitchFamily="2" charset="77"/>
            </a:endParaRPr>
          </a:p>
        </p:txBody>
      </p:sp>
      <p:sp>
        <p:nvSpPr>
          <p:cNvPr id="9" name="TextBox 8">
            <a:extLst>
              <a:ext uri="{FF2B5EF4-FFF2-40B4-BE49-F238E27FC236}">
                <a16:creationId xmlns:a16="http://schemas.microsoft.com/office/drawing/2014/main" id="{167C1101-FDFB-7042-F5AE-F778E51F4005}"/>
              </a:ext>
            </a:extLst>
          </p:cNvPr>
          <p:cNvSpPr txBox="1"/>
          <p:nvPr/>
        </p:nvSpPr>
        <p:spPr>
          <a:xfrm>
            <a:off x="415581" y="1390599"/>
            <a:ext cx="11360827" cy="369332"/>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FOR ALL CONSUMERS</a:t>
            </a:r>
          </a:p>
        </p:txBody>
      </p:sp>
    </p:spTree>
    <p:extLst>
      <p:ext uri="{BB962C8B-B14F-4D97-AF65-F5344CB8AC3E}">
        <p14:creationId xmlns:p14="http://schemas.microsoft.com/office/powerpoint/2010/main" val="2883725610"/>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823624" y="1493414"/>
            <a:ext cx="10566619" cy="69249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FFFF"/>
                </a:solidFill>
                <a:latin typeface="Montserrat"/>
                <a:cs typeface="Calibri" panose="020F0502020204030204"/>
              </a:rPr>
              <a:t>For additional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FFFFFF"/>
              </a:solidFill>
              <a:latin typeface="Montserra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FFFFFF"/>
                </a:solidFill>
                <a:latin typeface="Montserrat"/>
                <a:cs typeface="Calibri" panose="020F0502020204030204"/>
              </a:rPr>
              <a:t>The Accredited Buyer’s Representative course (or ABR course) is available to members at no cost in 2024. This program is typically valued at $295. Learn more at </a:t>
            </a:r>
            <a:r>
              <a:rPr lang="en-US" sz="2400" b="1" u="sng" dirty="0" err="1">
                <a:solidFill>
                  <a:srgbClr val="2DA8E0"/>
                </a:solidFill>
                <a:latin typeface="Montserrat"/>
                <a:cs typeface="Calibri" panose="020F0502020204030204"/>
              </a:rPr>
              <a:t>become.abr.realtor</a:t>
            </a:r>
            <a:r>
              <a:rPr lang="en-US" sz="2400" b="1" dirty="0">
                <a:solidFill>
                  <a:schemeClr val="bg1"/>
                </a:solidFill>
                <a:latin typeface="Montserrat"/>
                <a:cs typeface="Calibri" panose="020F0502020204030204"/>
              </a:rPr>
              <a:t>.</a:t>
            </a:r>
            <a:br>
              <a:rPr lang="en-US" sz="2400" b="1" dirty="0">
                <a:solidFill>
                  <a:schemeClr val="bg1"/>
                </a:solidFill>
                <a:latin typeface="Montserrat"/>
                <a:cs typeface="Calibri" panose="020F0502020204030204"/>
              </a:rPr>
            </a:br>
            <a:endParaRPr lang="en-US" sz="2400" b="1" dirty="0">
              <a:solidFill>
                <a:schemeClr val="bg1"/>
              </a:solidFill>
              <a:latin typeface="Montserra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Montserrat"/>
                <a:cs typeface="Calibri" panose="020F0502020204030204"/>
              </a:rPr>
              <a:t>View NAR Fair Housing trainings </a:t>
            </a:r>
            <a:r>
              <a:rPr lang="en-US" sz="2400" b="1" dirty="0">
                <a:solidFill>
                  <a:srgbClr val="2DA8E0"/>
                </a:solidFill>
                <a:latin typeface="Montserrat"/>
                <a:cs typeface="Calibri" panose="020F0502020204030204"/>
                <a:hlinkClick r:id="rId3">
                  <a:extLst>
                    <a:ext uri="{A12FA001-AC4F-418D-AE19-62706E023703}">
                      <ahyp:hlinkClr xmlns:ahyp="http://schemas.microsoft.com/office/drawing/2018/hyperlinkcolor" val="tx"/>
                    </a:ext>
                  </a:extLst>
                </a:hlinkClick>
              </a:rPr>
              <a:t>here</a:t>
            </a:r>
            <a:r>
              <a:rPr lang="en-US" sz="2400" b="1" dirty="0">
                <a:solidFill>
                  <a:schemeClr val="bg1"/>
                </a:solidFill>
                <a:latin typeface="Montserrat"/>
                <a:cs typeface="Calibri" panose="020F0502020204030204"/>
              </a:rPr>
              <a:t>.</a:t>
            </a:r>
            <a:br>
              <a:rPr lang="en-US" sz="2400" b="1" dirty="0">
                <a:solidFill>
                  <a:schemeClr val="bg1"/>
                </a:solidFill>
                <a:latin typeface="Montserrat"/>
                <a:cs typeface="Calibri" panose="020F0502020204030204"/>
              </a:rPr>
            </a:br>
            <a:endParaRPr lang="en-US" sz="2400" b="1" dirty="0">
              <a:solidFill>
                <a:schemeClr val="bg1"/>
              </a:solidFill>
              <a:latin typeface="Montserrat"/>
              <a:cs typeface="Calibri" panose="020F0502020204030204"/>
            </a:endParaRPr>
          </a:p>
          <a:p>
            <a:pPr marL="457200" indent="-457200">
              <a:buFont typeface="Arial" panose="020B0604020202020204" pitchFamily="34" charset="0"/>
              <a:buChar char="•"/>
              <a:defRPr/>
            </a:pPr>
            <a:r>
              <a:rPr lang="en-US" sz="2400" b="1" dirty="0">
                <a:solidFill>
                  <a:schemeClr val="bg1"/>
                </a:solidFill>
                <a:latin typeface="Montserrat"/>
                <a:cs typeface="Calibri" panose="020F0502020204030204"/>
              </a:rPr>
              <a:t>Read why it’s imperative that brokers, agents and appraisers keep </a:t>
            </a:r>
            <a:r>
              <a:rPr lang="en-US" sz="2400" b="1" dirty="0">
                <a:solidFill>
                  <a:srgbClr val="2DA8E0"/>
                </a:solidFill>
                <a:latin typeface="Montserrat"/>
                <a:cs typeface="Calibri" panose="020F0502020204030204"/>
                <a:hlinkClick r:id="rId4">
                  <a:extLst>
                    <a:ext uri="{A12FA001-AC4F-418D-AE19-62706E023703}">
                      <ahyp:hlinkClr xmlns:ahyp="http://schemas.microsoft.com/office/drawing/2018/hyperlinkcolor" val="tx"/>
                    </a:ext>
                  </a:extLst>
                </a:hlinkClick>
              </a:rPr>
              <a:t>open lines of communication</a:t>
            </a:r>
            <a:r>
              <a:rPr lang="en-US" sz="2400" b="1" dirty="0">
                <a:solidFill>
                  <a:srgbClr val="2DA8E0"/>
                </a:solidFill>
                <a:latin typeface="Montserrat"/>
                <a:cs typeface="Calibri" panose="020F0502020204030204"/>
              </a:rPr>
              <a:t> </a:t>
            </a:r>
            <a:r>
              <a:rPr lang="en-US" sz="2400" b="1" dirty="0">
                <a:solidFill>
                  <a:schemeClr val="bg1"/>
                </a:solidFill>
                <a:latin typeface="Montserrat"/>
                <a:cs typeface="Calibri" panose="020F0502020204030204"/>
              </a:rPr>
              <a:t>following the practice changes that went into effect on August 17.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chemeClr val="bg1"/>
              </a:solidFill>
              <a:latin typeface="Montserra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dirty="0">
              <a:solidFill>
                <a:schemeClr val="bg1"/>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chemeClr val="bg1"/>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chemeClr val="bg1"/>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solidFill>
                <a:srgbClr val="FFFFFF"/>
              </a:solidFill>
              <a:latin typeface="Montserrat"/>
              <a:cs typeface="Calibri" panose="020F0502020204030204"/>
            </a:endParaRPr>
          </a:p>
        </p:txBody>
      </p:sp>
      <p:sp>
        <p:nvSpPr>
          <p:cNvPr id="3" name="TextBox 2">
            <a:extLst>
              <a:ext uri="{FF2B5EF4-FFF2-40B4-BE49-F238E27FC236}">
                <a16:creationId xmlns:a16="http://schemas.microsoft.com/office/drawing/2014/main" id="{2790AB2F-6BEB-90C7-AC27-7BE5CB59B81E}"/>
              </a:ext>
            </a:extLst>
          </p:cNvPr>
          <p:cNvSpPr txBox="1"/>
          <p:nvPr/>
        </p:nvSpPr>
        <p:spPr>
          <a:xfrm>
            <a:off x="823624" y="889844"/>
            <a:ext cx="10994002"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FFFFFF"/>
                </a:solidFill>
                <a:latin typeface="Montserrat"/>
                <a:cs typeface="Calibri" panose="020F0502020204030204"/>
              </a:rPr>
              <a:t>A note to NAR members </a:t>
            </a:r>
          </a:p>
        </p:txBody>
      </p:sp>
      <p:cxnSp>
        <p:nvCxnSpPr>
          <p:cNvPr id="5" name="Straight Connector 4">
            <a:extLst>
              <a:ext uri="{FF2B5EF4-FFF2-40B4-BE49-F238E27FC236}">
                <a16:creationId xmlns:a16="http://schemas.microsoft.com/office/drawing/2014/main" id="{DFDD4F79-78F3-96C9-2A21-2385BA6787A8}"/>
              </a:ext>
            </a:extLst>
          </p:cNvPr>
          <p:cNvCxnSpPr>
            <a:cxnSpLocks/>
          </p:cNvCxnSpPr>
          <p:nvPr/>
        </p:nvCxnSpPr>
        <p:spPr>
          <a:xfrm>
            <a:off x="4224130" y="1093304"/>
            <a:ext cx="70965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335337"/>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9C3F-7006-BF62-5A0F-FD6FCB2C3F6E}"/>
              </a:ext>
            </a:extLst>
          </p:cNvPr>
          <p:cNvSpPr txBox="1"/>
          <p:nvPr/>
        </p:nvSpPr>
        <p:spPr>
          <a:xfrm>
            <a:off x="415586" y="1665445"/>
            <a:ext cx="11187408" cy="3647152"/>
          </a:xfrm>
          <a:prstGeom prst="rect">
            <a:avLst/>
          </a:prstGeom>
          <a:noFill/>
        </p:spPr>
        <p:txBody>
          <a:bodyPr wrap="square" lIns="91440" tIns="45720" rIns="91440" bIns="45720" rtlCol="0" anchor="t">
            <a:spAutoFit/>
          </a:bodyPr>
          <a:lstStyle/>
          <a:p>
            <a:pPr>
              <a:spcAft>
                <a:spcPts val="600"/>
              </a:spcAft>
            </a:pPr>
            <a:r>
              <a:rPr lang="en-US" dirty="0">
                <a:latin typeface="Montserrat" panose="02000505000000020004" pitchFamily="2" charset="77"/>
              </a:rPr>
              <a:t>As the real estate industry adapts to coming changes following NAR’s settlement agreement, we want to prepare you for a smooth transition and give you the necessary tools to speak to consumers about the new landscape. This presentation includes:  </a:t>
            </a:r>
            <a:br>
              <a:rPr lang="en-US" dirty="0">
                <a:latin typeface="Montserrat" panose="02000505000000020004" pitchFamily="2" charset="77"/>
              </a:rPr>
            </a:br>
            <a:endParaRPr lang="en-US" dirty="0">
              <a:latin typeface="Montserrat" panose="02000505000000020004" pitchFamily="2" charset="77"/>
            </a:endParaRPr>
          </a:p>
          <a:p>
            <a:pPr marL="342900" indent="-342900">
              <a:spcAft>
                <a:spcPts val="600"/>
              </a:spcAft>
              <a:buFont typeface="Arial" panose="020B0604020202020204" pitchFamily="34" charset="0"/>
              <a:buChar char="•"/>
            </a:pPr>
            <a:r>
              <a:rPr lang="en-US" b="1" dirty="0">
                <a:latin typeface="Montserrat" panose="02000505000000020004" pitchFamily="2" charset="77"/>
              </a:rPr>
              <a:t>A review of the settlement</a:t>
            </a:r>
            <a:r>
              <a:rPr lang="en-US" dirty="0">
                <a:latin typeface="Montserrat" panose="02000505000000020004" pitchFamily="2" charset="77"/>
              </a:rPr>
              <a:t>, touching on what the changes are and must know details on the implementation.</a:t>
            </a:r>
            <a:br>
              <a:rPr lang="en-US" dirty="0">
                <a:latin typeface="Montserrat" panose="02000505000000020004" pitchFamily="2" charset="77"/>
              </a:rPr>
            </a:br>
            <a:endParaRPr lang="en-US" dirty="0">
              <a:latin typeface="Montserrat" panose="02000505000000020004" pitchFamily="2" charset="77"/>
            </a:endParaRPr>
          </a:p>
          <a:p>
            <a:pPr marL="342900" indent="-342900">
              <a:spcAft>
                <a:spcPts val="600"/>
              </a:spcAft>
              <a:buFont typeface="Arial" panose="020B0604020202020204" pitchFamily="34" charset="0"/>
              <a:buChar char="•"/>
            </a:pPr>
            <a:r>
              <a:rPr lang="en-US" b="1" dirty="0">
                <a:latin typeface="Montserrat" panose="02000505000000020004" pitchFamily="2" charset="77"/>
              </a:rPr>
              <a:t>How to understand the impact</a:t>
            </a:r>
            <a:r>
              <a:rPr lang="en-US" dirty="0">
                <a:latin typeface="Montserrat" panose="02000505000000020004" pitchFamily="2" charset="77"/>
              </a:rPr>
              <a:t>, including important considerations as the industry adjusts.</a:t>
            </a:r>
            <a:br>
              <a:rPr lang="en-US" dirty="0">
                <a:latin typeface="Montserrat" panose="02000505000000020004" pitchFamily="2" charset="77"/>
              </a:rPr>
            </a:br>
            <a:endParaRPr lang="en-US" dirty="0">
              <a:latin typeface="Montserrat" panose="02000505000000020004" pitchFamily="2" charset="77"/>
            </a:endParaRPr>
          </a:p>
          <a:p>
            <a:pPr marL="342900" indent="-342900">
              <a:spcAft>
                <a:spcPts val="600"/>
              </a:spcAft>
              <a:buFont typeface="Arial" panose="020B0604020202020204" pitchFamily="34" charset="0"/>
              <a:buChar char="•"/>
            </a:pPr>
            <a:r>
              <a:rPr lang="en-US" b="1" dirty="0">
                <a:latin typeface="Montserrat" panose="02000505000000020004" pitchFamily="2" charset="77"/>
              </a:rPr>
              <a:t>How to talk to consumers about the coming changes</a:t>
            </a:r>
            <a:r>
              <a:rPr lang="en-US" dirty="0">
                <a:latin typeface="Montserrat" panose="02000505000000020004" pitchFamily="2" charset="77"/>
              </a:rPr>
              <a:t>, giving you a guide on how to help them understand what the practice changes mean for them and their residential transactions.</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952877"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WHAT’S INSIDE?</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Tree>
    <p:extLst>
      <p:ext uri="{BB962C8B-B14F-4D97-AF65-F5344CB8AC3E}">
        <p14:creationId xmlns:p14="http://schemas.microsoft.com/office/powerpoint/2010/main" val="1763564385"/>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99533" y="3013502"/>
            <a:ext cx="11192934" cy="830997"/>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SETTLEMENT OVERVIEW</a:t>
            </a:r>
          </a:p>
        </p:txBody>
      </p:sp>
    </p:spTree>
    <p:extLst>
      <p:ext uri="{BB962C8B-B14F-4D97-AF65-F5344CB8AC3E}">
        <p14:creationId xmlns:p14="http://schemas.microsoft.com/office/powerpoint/2010/main" val="3344072966"/>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kumimoji="0" lang="en-US" sz="3600" b="1" i="0" u="none" strike="noStrike" kern="1200" cap="none" spc="0" normalizeH="0" baseline="0" noProof="0" dirty="0">
                <a:ln>
                  <a:noFill/>
                </a:ln>
                <a:solidFill>
                  <a:srgbClr val="006BB7"/>
                </a:solidFill>
                <a:effectLst/>
                <a:uLnTx/>
                <a:uFillTx/>
                <a:latin typeface="Montserrat" panose="02000505000000020004"/>
                <a:ea typeface="+mn-ea"/>
                <a:cs typeface="+mn-cs"/>
              </a:rPr>
              <a:t>SETTLEMENT</a:t>
            </a:r>
            <a:r>
              <a:rPr lang="en-US" sz="3600" b="1" dirty="0">
                <a:solidFill>
                  <a:srgbClr val="006BB7"/>
                </a:solidFill>
                <a:latin typeface="Montserrat" panose="02000505000000020004"/>
              </a:rPr>
              <a:t> OVERVIEW</a:t>
            </a:r>
            <a:endParaRPr kumimoji="0" lang="en-US" sz="36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pic>
        <p:nvPicPr>
          <p:cNvPr id="9" name="Picture 8">
            <a:hlinkClick r:id="rId3"/>
            <a:extLst>
              <a:ext uri="{FF2B5EF4-FFF2-40B4-BE49-F238E27FC236}">
                <a16:creationId xmlns:a16="http://schemas.microsoft.com/office/drawing/2014/main" id="{8C94109B-634E-1A17-DC35-D35BCD688E3A}"/>
              </a:ext>
            </a:extLst>
          </p:cNvPr>
          <p:cNvPicPr>
            <a:picLocks noChangeAspect="1"/>
          </p:cNvPicPr>
          <p:nvPr/>
        </p:nvPicPr>
        <p:blipFill>
          <a:blip r:embed="rId4"/>
          <a:stretch>
            <a:fillRect/>
          </a:stretch>
        </p:blipFill>
        <p:spPr>
          <a:xfrm>
            <a:off x="2774522" y="1608254"/>
            <a:ext cx="6642953" cy="4251490"/>
          </a:xfrm>
          <a:prstGeom prst="rect">
            <a:avLst/>
          </a:prstGeom>
        </p:spPr>
      </p:pic>
      <p:sp>
        <p:nvSpPr>
          <p:cNvPr id="6" name="TextBox 5">
            <a:extLst>
              <a:ext uri="{FF2B5EF4-FFF2-40B4-BE49-F238E27FC236}">
                <a16:creationId xmlns:a16="http://schemas.microsoft.com/office/drawing/2014/main" id="{1E9ABD4D-D1E1-3ABF-3C1C-0791BF2EAECC}"/>
              </a:ext>
            </a:extLst>
          </p:cNvPr>
          <p:cNvSpPr txBox="1"/>
          <p:nvPr/>
        </p:nvSpPr>
        <p:spPr>
          <a:xfrm>
            <a:off x="5855969" y="3244334"/>
            <a:ext cx="480060"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2391867146"/>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E773-BE4E-FBB6-8C4B-6A060F5B8374}"/>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47049F-F11B-D684-D94A-D7C9395C5AFC}"/>
              </a:ext>
            </a:extLst>
          </p:cNvPr>
          <p:cNvGraphicFramePr/>
          <p:nvPr>
            <p:extLst>
              <p:ext uri="{D42A27DB-BD31-4B8C-83A1-F6EECF244321}">
                <p14:modId xmlns:p14="http://schemas.microsoft.com/office/powerpoint/2010/main" val="2738758119"/>
              </p:ext>
            </p:extLst>
          </p:nvPr>
        </p:nvGraphicFramePr>
        <p:xfrm>
          <a:off x="515078" y="1263886"/>
          <a:ext cx="11349135" cy="526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TextBox 46">
            <a:extLst>
              <a:ext uri="{FF2B5EF4-FFF2-40B4-BE49-F238E27FC236}">
                <a16:creationId xmlns:a16="http://schemas.microsoft.com/office/drawing/2014/main" id="{C5B5864D-A0EC-1060-6C28-28239928AA9E}"/>
              </a:ext>
            </a:extLst>
          </p:cNvPr>
          <p:cNvSpPr txBox="1"/>
          <p:nvPr/>
        </p:nvSpPr>
        <p:spPr>
          <a:xfrm>
            <a:off x="2505033" y="2560553"/>
            <a:ext cx="1097280" cy="723275"/>
          </a:xfrm>
          <a:prstGeom prst="rect">
            <a:avLst/>
          </a:prstGeom>
          <a:noFill/>
        </p:spPr>
        <p:txBody>
          <a:bodyPr wrap="square" lIns="137160" tIns="0" rIns="0" bIns="0" rtlCol="0" anchor="t" anchorCtr="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APR 23</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Preliminary Approval granted</a:t>
            </a:r>
            <a:endParaRPr kumimoji="0" lang="en-GB" sz="1050" i="0" u="none" strike="noStrike" kern="0" cap="none" spc="0" normalizeH="0" baseline="0" noProof="0">
              <a:ln>
                <a:noFill/>
              </a:ln>
              <a:effectLst/>
              <a:uLnTx/>
              <a:uFillTx/>
              <a:latin typeface="Montserrat Medium" panose="00000600000000000000" pitchFamily="2" charset="0"/>
            </a:endParaRPr>
          </a:p>
        </p:txBody>
      </p:sp>
      <p:sp>
        <p:nvSpPr>
          <p:cNvPr id="32" name="TextBox 31">
            <a:extLst>
              <a:ext uri="{FF2B5EF4-FFF2-40B4-BE49-F238E27FC236}">
                <a16:creationId xmlns:a16="http://schemas.microsoft.com/office/drawing/2014/main" id="{1C71C252-579E-F56F-1205-A608387ADE0D}"/>
              </a:ext>
            </a:extLst>
          </p:cNvPr>
          <p:cNvSpPr txBox="1"/>
          <p:nvPr/>
        </p:nvSpPr>
        <p:spPr>
          <a:xfrm>
            <a:off x="2379802" y="4554564"/>
            <a:ext cx="1097280"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APR 19</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Plaintiffs filed Motion for Preliminary Approval</a:t>
            </a:r>
          </a:p>
        </p:txBody>
      </p:sp>
      <p:sp>
        <p:nvSpPr>
          <p:cNvPr id="44" name="TextBox 43">
            <a:extLst>
              <a:ext uri="{FF2B5EF4-FFF2-40B4-BE49-F238E27FC236}">
                <a16:creationId xmlns:a16="http://schemas.microsoft.com/office/drawing/2014/main" id="{9069CA2F-3360-C0C5-8194-B961E77C8A5F}"/>
              </a:ext>
            </a:extLst>
          </p:cNvPr>
          <p:cNvSpPr txBox="1"/>
          <p:nvPr/>
        </p:nvSpPr>
        <p:spPr>
          <a:xfrm>
            <a:off x="1095388" y="4528816"/>
            <a:ext cx="1097280" cy="910606"/>
          </a:xfrm>
          <a:prstGeom prst="rect">
            <a:avLst/>
          </a:prstGeom>
          <a:noFill/>
        </p:spPr>
        <p:txBody>
          <a:bodyPr wrap="square" lIns="13716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solidFill>
                  <a:srgbClr val="0E2036"/>
                </a:solidFill>
                <a:latin typeface="Montserrat ExtraBold" panose="00000900000000000000" pitchFamily="2" charset="0"/>
              </a:rPr>
              <a:t>MAR</a:t>
            </a:r>
            <a:r>
              <a:rPr kumimoji="0" lang="en-GB" sz="1050" i="0" u="none" strike="noStrike" kern="0" cap="none" spc="0" normalizeH="0" baseline="0" noProof="0">
                <a:ln>
                  <a:noFill/>
                </a:ln>
                <a:solidFill>
                  <a:srgbClr val="0E2036"/>
                </a:solidFill>
                <a:effectLst/>
                <a:uLnTx/>
                <a:uFillTx/>
                <a:latin typeface="Montserrat ExtraBold" panose="00000900000000000000" pitchFamily="2" charset="0"/>
              </a:rPr>
              <a:t> 15</a:t>
            </a:r>
            <a:endParaRPr lang="en-GB" sz="1050" kern="0">
              <a:solidFill>
                <a:srgbClr val="0E2036"/>
              </a:solidFill>
              <a:latin typeface="Montserrat Medium" panose="000006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050" b="0" i="0" u="none" strike="noStrike" kern="0" cap="none" spc="0" normalizeH="0" baseline="0" noProof="0">
                <a:ln>
                  <a:noFill/>
                </a:ln>
                <a:solidFill>
                  <a:srgbClr val="0E2036"/>
                </a:solidFill>
                <a:effectLst/>
                <a:uLnTx/>
                <a:uFillTx/>
                <a:latin typeface="Montserrat Medium" panose="00000600000000000000" pitchFamily="2" charset="0"/>
              </a:rPr>
              <a:t>Settlement agreement signed</a:t>
            </a:r>
            <a:endParaRPr kumimoji="0" lang="en-US" sz="1050" b="0" i="0" u="none" strike="noStrike" kern="0" cap="none" spc="0" normalizeH="0" baseline="0" noProof="0">
              <a:ln>
                <a:noFill/>
              </a:ln>
              <a:solidFill>
                <a:srgbClr val="0E2036"/>
              </a:solidFill>
              <a:effectLst/>
              <a:uLnTx/>
              <a:uFillTx/>
              <a:latin typeface="Montserrat Medium" panose="00000600000000000000" pitchFamily="2" charset="0"/>
            </a:endParaRPr>
          </a:p>
        </p:txBody>
      </p:sp>
      <p:cxnSp>
        <p:nvCxnSpPr>
          <p:cNvPr id="42" name="Straight Connector 41">
            <a:extLst>
              <a:ext uri="{FF2B5EF4-FFF2-40B4-BE49-F238E27FC236}">
                <a16:creationId xmlns:a16="http://schemas.microsoft.com/office/drawing/2014/main" id="{B9722112-2939-D244-E239-0942B6BD87C4}"/>
              </a:ext>
            </a:extLst>
          </p:cNvPr>
          <p:cNvCxnSpPr>
            <a:cxnSpLocks/>
          </p:cNvCxnSpPr>
          <p:nvPr/>
        </p:nvCxnSpPr>
        <p:spPr>
          <a:xfrm>
            <a:off x="1271778" y="1755616"/>
            <a:ext cx="0" cy="1683303"/>
          </a:xfrm>
          <a:prstGeom prst="line">
            <a:avLst/>
          </a:prstGeom>
          <a:noFill/>
          <a:ln w="19050" cap="rnd" cmpd="sng" algn="ctr">
            <a:solidFill>
              <a:srgbClr val="006BB7"/>
            </a:solidFill>
            <a:prstDash val="sysDot"/>
            <a:round/>
            <a:headEnd type="oval"/>
          </a:ln>
          <a:effectLst/>
        </p:spPr>
      </p:cxnSp>
      <p:sp>
        <p:nvSpPr>
          <p:cNvPr id="54" name="TextBox 53">
            <a:extLst>
              <a:ext uri="{FF2B5EF4-FFF2-40B4-BE49-F238E27FC236}">
                <a16:creationId xmlns:a16="http://schemas.microsoft.com/office/drawing/2014/main" id="{BB9D2B4B-62C7-40BF-8B16-61D31898205B}"/>
              </a:ext>
            </a:extLst>
          </p:cNvPr>
          <p:cNvSpPr txBox="1"/>
          <p:nvPr/>
        </p:nvSpPr>
        <p:spPr>
          <a:xfrm>
            <a:off x="1272331" y="1755616"/>
            <a:ext cx="1097280" cy="153118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MAR 22</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a:ln>
                  <a:noFill/>
                </a:ln>
                <a:effectLst/>
                <a:uLnTx/>
                <a:uFillTx/>
                <a:latin typeface="Montserrat Medium" panose="00000600000000000000" pitchFamily="2" charset="0"/>
              </a:rPr>
              <a:t>NAR fil</a:t>
            </a:r>
            <a:r>
              <a:rPr lang="en-US" sz="1050" kern="0">
                <a:latin typeface="Montserrat Medium" panose="00000600000000000000" pitchFamily="2" charset="0"/>
              </a:rPr>
              <a:t>ed</a:t>
            </a:r>
            <a:r>
              <a:rPr kumimoji="0" lang="en-US" sz="1050" b="0" i="0" u="none" strike="noStrike" kern="0" cap="none" spc="0" normalizeH="0" baseline="0" noProof="0">
                <a:ln>
                  <a:noFill/>
                </a:ln>
                <a:effectLst/>
                <a:uLnTx/>
                <a:uFillTx/>
                <a:latin typeface="Montserrat Medium" panose="00000600000000000000" pitchFamily="2" charset="0"/>
              </a:rPr>
              <a:t> Notice of Settlement / withdrew pending motions and sought to stay litigation </a:t>
            </a:r>
            <a:endParaRPr kumimoji="0" lang="en-GB" sz="1050" b="0" i="0" u="none" strike="noStrike" kern="0" cap="none" spc="0" normalizeH="0" baseline="0" noProof="0">
              <a:ln>
                <a:noFill/>
              </a:ln>
              <a:effectLst/>
              <a:uLnTx/>
              <a:uFillTx/>
              <a:latin typeface="Montserrat Medium" panose="00000600000000000000" pitchFamily="2" charset="0"/>
            </a:endParaRPr>
          </a:p>
        </p:txBody>
      </p:sp>
      <p:sp>
        <p:nvSpPr>
          <p:cNvPr id="68" name="TextBox 67">
            <a:extLst>
              <a:ext uri="{FF2B5EF4-FFF2-40B4-BE49-F238E27FC236}">
                <a16:creationId xmlns:a16="http://schemas.microsoft.com/office/drawing/2014/main" id="{E9026D9D-8745-1F75-2F49-45E67E4633AA}"/>
              </a:ext>
            </a:extLst>
          </p:cNvPr>
          <p:cNvSpPr txBox="1"/>
          <p:nvPr/>
        </p:nvSpPr>
        <p:spPr>
          <a:xfrm>
            <a:off x="7941498" y="4528816"/>
            <a:ext cx="2127015" cy="1446550"/>
          </a:xfrm>
          <a:prstGeom prst="rect">
            <a:avLst/>
          </a:prstGeom>
          <a:noFill/>
        </p:spPr>
        <p:txBody>
          <a:bodyPr wrap="square" lIns="137160" tIns="0" rIns="0" bIns="0" rtlCol="0" anchor="t" anchorCtr="0">
            <a:spAutoFit/>
          </a:bodyPr>
          <a:lstStyle/>
          <a:p>
            <a:pPr>
              <a:spcAft>
                <a:spcPts val="600"/>
              </a:spcAft>
            </a:pPr>
            <a:r>
              <a:rPr lang="en-GB" sz="1050">
                <a:latin typeface="Montserrat ExtraBold" panose="00000900000000000000" pitchFamily="2" charset="0"/>
              </a:rPr>
              <a:t>SEP 16</a:t>
            </a:r>
            <a:endParaRPr lang="en-US" sz="1050">
              <a:latin typeface="Montserrat Medium" panose="00000600000000000000" pitchFamily="2" charset="0"/>
            </a:endParaRPr>
          </a:p>
          <a:p>
            <a:pPr>
              <a:spcAft>
                <a:spcPts val="600"/>
              </a:spcAft>
            </a:pPr>
            <a:r>
              <a:rPr lang="en-US" sz="1050">
                <a:latin typeface="Montserrat Medium" panose="00000600000000000000" pitchFamily="2" charset="0"/>
              </a:rPr>
              <a:t>Deadline for REALTOR® MLSs and opting-in non-REALTOR® MLSs to implement practice changes to be a Released Party under the settlement agreement</a:t>
            </a:r>
          </a:p>
          <a:p>
            <a:endParaRPr lang="en-GB" sz="1050">
              <a:latin typeface="Montserrat Medium" panose="00000600000000000000" pitchFamily="2" charset="0"/>
            </a:endParaRPr>
          </a:p>
        </p:txBody>
      </p:sp>
      <p:sp>
        <p:nvSpPr>
          <p:cNvPr id="70" name="TextBox 69">
            <a:extLst>
              <a:ext uri="{FF2B5EF4-FFF2-40B4-BE49-F238E27FC236}">
                <a16:creationId xmlns:a16="http://schemas.microsoft.com/office/drawing/2014/main" id="{7A8CDBDE-5B4B-307F-5B38-7E32816595BB}"/>
              </a:ext>
            </a:extLst>
          </p:cNvPr>
          <p:cNvSpPr txBox="1"/>
          <p:nvPr/>
        </p:nvSpPr>
        <p:spPr>
          <a:xfrm>
            <a:off x="7804965" y="2560553"/>
            <a:ext cx="1272124"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t>
            </a:r>
            <a:r>
              <a:rPr lang="en-GB" sz="1050" kern="0">
                <a:latin typeface="Montserrat ExtraBold" panose="00000900000000000000" pitchFamily="2" charset="0"/>
              </a:rPr>
              <a:t>SEP</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Anticipated Motion in Support of Final Approval</a:t>
            </a:r>
            <a:endParaRPr kumimoji="0" lang="en-GB" sz="1050" i="0" u="none" strike="noStrike" kern="0" cap="none" spc="0" normalizeH="0" baseline="0" noProof="0">
              <a:ln>
                <a:noFill/>
              </a:ln>
              <a:effectLst/>
              <a:uLnTx/>
              <a:uFillTx/>
              <a:latin typeface="Montserrat Medium" panose="00000600000000000000" pitchFamily="2" charset="0"/>
            </a:endParaRPr>
          </a:p>
        </p:txBody>
      </p:sp>
      <p:cxnSp>
        <p:nvCxnSpPr>
          <p:cNvPr id="5" name="Straight Connector 4">
            <a:extLst>
              <a:ext uri="{FF2B5EF4-FFF2-40B4-BE49-F238E27FC236}">
                <a16:creationId xmlns:a16="http://schemas.microsoft.com/office/drawing/2014/main" id="{04E22B94-F78D-7341-7EAC-A47D74CEC7B6}"/>
              </a:ext>
            </a:extLst>
          </p:cNvPr>
          <p:cNvCxnSpPr>
            <a:cxnSpLocks/>
          </p:cNvCxnSpPr>
          <p:nvPr/>
        </p:nvCxnSpPr>
        <p:spPr>
          <a:xfrm flipV="1">
            <a:off x="1091947" y="4322086"/>
            <a:ext cx="0" cy="1089050"/>
          </a:xfrm>
          <a:prstGeom prst="line">
            <a:avLst/>
          </a:prstGeom>
          <a:noFill/>
          <a:ln w="19050" cap="rnd" cmpd="sng" algn="ctr">
            <a:solidFill>
              <a:srgbClr val="006BB7"/>
            </a:solidFill>
            <a:prstDash val="sysDot"/>
            <a:round/>
            <a:headEnd type="oval"/>
          </a:ln>
          <a:effectLst/>
        </p:spPr>
      </p:cxnSp>
      <p:cxnSp>
        <p:nvCxnSpPr>
          <p:cNvPr id="12" name="Straight Connector 11">
            <a:extLst>
              <a:ext uri="{FF2B5EF4-FFF2-40B4-BE49-F238E27FC236}">
                <a16:creationId xmlns:a16="http://schemas.microsoft.com/office/drawing/2014/main" id="{1B414DB1-276F-4E31-A7A7-24666AA619BA}"/>
              </a:ext>
            </a:extLst>
          </p:cNvPr>
          <p:cNvCxnSpPr>
            <a:cxnSpLocks/>
          </p:cNvCxnSpPr>
          <p:nvPr/>
        </p:nvCxnSpPr>
        <p:spPr>
          <a:xfrm flipV="1">
            <a:off x="2413928" y="4322086"/>
            <a:ext cx="0" cy="1089050"/>
          </a:xfrm>
          <a:prstGeom prst="line">
            <a:avLst/>
          </a:prstGeom>
          <a:noFill/>
          <a:ln w="19050" cap="rnd" cmpd="sng" algn="ctr">
            <a:solidFill>
              <a:srgbClr val="006BB7"/>
            </a:solidFill>
            <a:prstDash val="sysDot"/>
            <a:round/>
            <a:headEnd type="oval"/>
          </a:ln>
          <a:effectLst/>
        </p:spPr>
      </p:cxnSp>
      <p:cxnSp>
        <p:nvCxnSpPr>
          <p:cNvPr id="13" name="Straight Connector 12">
            <a:extLst>
              <a:ext uri="{FF2B5EF4-FFF2-40B4-BE49-F238E27FC236}">
                <a16:creationId xmlns:a16="http://schemas.microsoft.com/office/drawing/2014/main" id="{726B2DF0-BDD6-0494-9ED1-53BC5394486E}"/>
              </a:ext>
            </a:extLst>
          </p:cNvPr>
          <p:cNvCxnSpPr>
            <a:cxnSpLocks/>
          </p:cNvCxnSpPr>
          <p:nvPr/>
        </p:nvCxnSpPr>
        <p:spPr>
          <a:xfrm>
            <a:off x="2503884" y="2560553"/>
            <a:ext cx="0" cy="878366"/>
          </a:xfrm>
          <a:prstGeom prst="line">
            <a:avLst/>
          </a:prstGeom>
          <a:noFill/>
          <a:ln w="19050" cap="rnd" cmpd="sng" algn="ctr">
            <a:solidFill>
              <a:srgbClr val="006BB7"/>
            </a:solidFill>
            <a:prstDash val="sysDot"/>
            <a:round/>
            <a:headEnd type="oval"/>
          </a:ln>
          <a:effectLst/>
        </p:spPr>
      </p:cxnSp>
      <p:sp>
        <p:nvSpPr>
          <p:cNvPr id="8" name="TextBox 7">
            <a:extLst>
              <a:ext uri="{FF2B5EF4-FFF2-40B4-BE49-F238E27FC236}">
                <a16:creationId xmlns:a16="http://schemas.microsoft.com/office/drawing/2014/main" id="{35898026-1B6B-5585-DBAA-C160923B7669}"/>
              </a:ext>
            </a:extLst>
          </p:cNvPr>
          <p:cNvSpPr txBox="1"/>
          <p:nvPr/>
        </p:nvSpPr>
        <p:spPr>
          <a:xfrm>
            <a:off x="4570164" y="1566845"/>
            <a:ext cx="2784587" cy="1938992"/>
          </a:xfrm>
          <a:prstGeom prst="rect">
            <a:avLst/>
          </a:prstGeom>
          <a:noFill/>
        </p:spPr>
        <p:txBody>
          <a:bodyPr wrap="square" lIns="137160" rIns="0" anchor="t" anchorCtr="0">
            <a:spAutoFit/>
          </a:bodyPr>
          <a:lstStyle/>
          <a:p>
            <a:pPr defTabSz="1007886">
              <a:spcAft>
                <a:spcPts val="600"/>
              </a:spcAft>
              <a:defRPr/>
            </a:pPr>
            <a:r>
              <a:rPr kumimoji="0" lang="en-US" sz="1050" i="0" u="none" strike="noStrike" kern="0" cap="none" spc="0" normalizeH="0" baseline="0" noProof="0" dirty="0">
                <a:ln>
                  <a:noFill/>
                </a:ln>
                <a:effectLst/>
                <a:uLnTx/>
                <a:uFillTx/>
                <a:latin typeface="Montserrat ExtraBold" panose="00000900000000000000" pitchFamily="2" charset="0"/>
              </a:rPr>
              <a:t>JUNE 18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execute Appendix B (to be included as a Released Party)</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brokerages to execute Appendix C (to be included as a Released Party)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non-REALTOR® MLSs to execute Appendix D (to be included as a Released Party)</a:t>
            </a:r>
          </a:p>
        </p:txBody>
      </p:sp>
      <p:cxnSp>
        <p:nvCxnSpPr>
          <p:cNvPr id="15" name="Straight Connector 14">
            <a:extLst>
              <a:ext uri="{FF2B5EF4-FFF2-40B4-BE49-F238E27FC236}">
                <a16:creationId xmlns:a16="http://schemas.microsoft.com/office/drawing/2014/main" id="{261D4CDC-3F23-45F9-1953-7E7732F0BAFD}"/>
              </a:ext>
            </a:extLst>
          </p:cNvPr>
          <p:cNvCxnSpPr>
            <a:cxnSpLocks/>
          </p:cNvCxnSpPr>
          <p:nvPr/>
        </p:nvCxnSpPr>
        <p:spPr>
          <a:xfrm>
            <a:off x="4552637" y="1605853"/>
            <a:ext cx="0" cy="1833066"/>
          </a:xfrm>
          <a:prstGeom prst="line">
            <a:avLst/>
          </a:prstGeom>
          <a:noFill/>
          <a:ln w="19050" cap="rnd" cmpd="sng" algn="ctr">
            <a:solidFill>
              <a:srgbClr val="006BB7"/>
            </a:solidFill>
            <a:prstDash val="sysDot"/>
            <a:round/>
            <a:headEnd type="oval"/>
          </a:ln>
          <a:effectLst/>
        </p:spPr>
      </p:cxnSp>
      <p:sp>
        <p:nvSpPr>
          <p:cNvPr id="39" name="TextBox 38">
            <a:extLst>
              <a:ext uri="{FF2B5EF4-FFF2-40B4-BE49-F238E27FC236}">
                <a16:creationId xmlns:a16="http://schemas.microsoft.com/office/drawing/2014/main" id="{8492E286-B1A9-4C44-B99F-DA10AC65ABB0}"/>
              </a:ext>
            </a:extLst>
          </p:cNvPr>
          <p:cNvSpPr txBox="1"/>
          <p:nvPr/>
        </p:nvSpPr>
        <p:spPr>
          <a:xfrm>
            <a:off x="4463291" y="4528816"/>
            <a:ext cx="2553912" cy="1762021"/>
          </a:xfrm>
          <a:prstGeom prst="rect">
            <a:avLst/>
          </a:prstGeom>
          <a:noFill/>
        </p:spPr>
        <p:txBody>
          <a:bodyPr wrap="square" lIns="137160" tIns="0" rIns="0" bIns="0" rtlCol="0" anchor="t" anchorCtr="0">
            <a:spAutoFit/>
          </a:bodyPr>
          <a:lstStyle/>
          <a:p>
            <a:pPr defTabSz="1007886">
              <a:spcAft>
                <a:spcPts val="600"/>
              </a:spcAft>
              <a:defRPr/>
            </a:pPr>
            <a:r>
              <a:rPr lang="en-GB" sz="1050" kern="0" dirty="0">
                <a:latin typeface="Montserrat ExtraBold" panose="00000900000000000000" pitchFamily="2" charset="0"/>
              </a:rPr>
              <a:t>AUG 17</a:t>
            </a:r>
            <a:endParaRPr kumimoji="0" lang="en-GB" sz="1050" i="0" u="none" strike="noStrike" kern="0" cap="none" spc="0" normalizeH="0" baseline="0" noProof="0" dirty="0">
              <a:ln>
                <a:noFill/>
              </a:ln>
              <a:solidFill>
                <a:schemeClr val="accent2">
                  <a:lumMod val="75000"/>
                </a:schemeClr>
              </a:solidFill>
              <a:effectLst/>
              <a:uLnTx/>
              <a:uFillTx/>
              <a:latin typeface="Montserrat ExtraBold" panose="00000900000000000000" pitchFamily="2" charset="0"/>
            </a:endParaRP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i="0" u="none" strike="noStrike" kern="0" cap="none" spc="0" normalizeH="0" baseline="0" noProof="0" dirty="0">
                <a:ln>
                  <a:noFill/>
                </a:ln>
                <a:effectLst/>
                <a:uLnTx/>
                <a:uFillTx/>
                <a:latin typeface="Montserrat Medium" panose="00000600000000000000" pitchFamily="2" charset="0"/>
              </a:rPr>
              <a:t>Plaintiffs issued class notice</a:t>
            </a:r>
            <a:endParaRPr lang="en-GB" sz="1050" kern="0" dirty="0">
              <a:latin typeface="Montserrat Medium" panose="00000600000000000000" pitchFamily="2" charset="0"/>
            </a:endParaRP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New NAR MLS Policy takes effect to implement practice changes</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implement policy changes  pursuant to mandatory NAR policy**</a:t>
            </a:r>
          </a:p>
          <a:p>
            <a:pPr marL="171450" marR="0" lvl="0" indent="-171450" defTabSz="1007886"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i="0" u="none" strike="noStrike" kern="0" cap="none" spc="0" normalizeH="0" baseline="0" noProof="0" dirty="0">
              <a:ln>
                <a:noFill/>
              </a:ln>
              <a:effectLst/>
              <a:uLnTx/>
              <a:uFillTx/>
              <a:latin typeface="Montserrat Medium" panose="00000600000000000000" pitchFamily="2" charset="0"/>
            </a:endParaRPr>
          </a:p>
        </p:txBody>
      </p:sp>
      <p:cxnSp>
        <p:nvCxnSpPr>
          <p:cNvPr id="20" name="Straight Connector 19">
            <a:extLst>
              <a:ext uri="{FF2B5EF4-FFF2-40B4-BE49-F238E27FC236}">
                <a16:creationId xmlns:a16="http://schemas.microsoft.com/office/drawing/2014/main" id="{542D5742-E65C-73AC-2243-7DA775CCCAB2}"/>
              </a:ext>
            </a:extLst>
          </p:cNvPr>
          <p:cNvCxnSpPr>
            <a:cxnSpLocks/>
          </p:cNvCxnSpPr>
          <p:nvPr/>
        </p:nvCxnSpPr>
        <p:spPr>
          <a:xfrm flipV="1">
            <a:off x="4447036" y="4406737"/>
            <a:ext cx="0" cy="1830916"/>
          </a:xfrm>
          <a:prstGeom prst="line">
            <a:avLst/>
          </a:prstGeom>
          <a:noFill/>
          <a:ln w="19050" cap="rnd" cmpd="sng" algn="ctr">
            <a:solidFill>
              <a:srgbClr val="006BB7"/>
            </a:solidFill>
            <a:prstDash val="sysDot"/>
            <a:round/>
            <a:headEnd type="oval"/>
          </a:ln>
          <a:effectLst/>
        </p:spPr>
      </p:cxnSp>
      <p:cxnSp>
        <p:nvCxnSpPr>
          <p:cNvPr id="27" name="Straight Connector 26">
            <a:extLst>
              <a:ext uri="{FF2B5EF4-FFF2-40B4-BE49-F238E27FC236}">
                <a16:creationId xmlns:a16="http://schemas.microsoft.com/office/drawing/2014/main" id="{F0625ECF-C2CF-137D-EFB9-6679587C4EE6}"/>
              </a:ext>
            </a:extLst>
          </p:cNvPr>
          <p:cNvCxnSpPr>
            <a:cxnSpLocks/>
          </p:cNvCxnSpPr>
          <p:nvPr/>
        </p:nvCxnSpPr>
        <p:spPr>
          <a:xfrm flipH="1">
            <a:off x="4441116" y="4405630"/>
            <a:ext cx="2371345" cy="0"/>
          </a:xfrm>
          <a:prstGeom prst="line">
            <a:avLst/>
          </a:prstGeom>
          <a:noFill/>
          <a:ln w="19050" cap="rnd" cmpd="sng" algn="ctr">
            <a:solidFill>
              <a:srgbClr val="006BB7"/>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2016DC8F-143F-4AF0-6A7F-B558E9323DA4}"/>
              </a:ext>
            </a:extLst>
          </p:cNvPr>
          <p:cNvCxnSpPr>
            <a:cxnSpLocks/>
          </p:cNvCxnSpPr>
          <p:nvPr/>
        </p:nvCxnSpPr>
        <p:spPr>
          <a:xfrm>
            <a:off x="6815753" y="4322086"/>
            <a:ext cx="0" cy="76130"/>
          </a:xfrm>
          <a:prstGeom prst="line">
            <a:avLst/>
          </a:prstGeom>
          <a:noFill/>
          <a:ln w="19050" cap="rnd" cmpd="sng" algn="ctr">
            <a:solidFill>
              <a:srgbClr val="006BB7"/>
            </a:solidFill>
            <a:prstDash val="sysDot"/>
            <a:round/>
            <a:headEnd type="none" w="med" len="med"/>
            <a:tailEnd type="none" w="med" len="med"/>
          </a:ln>
          <a:effectLst/>
        </p:spPr>
      </p:cxnSp>
      <p:cxnSp>
        <p:nvCxnSpPr>
          <p:cNvPr id="74" name="Straight Connector 73">
            <a:extLst>
              <a:ext uri="{FF2B5EF4-FFF2-40B4-BE49-F238E27FC236}">
                <a16:creationId xmlns:a16="http://schemas.microsoft.com/office/drawing/2014/main" id="{65A88CAA-1152-FD71-5BA1-A538209E60B2}"/>
              </a:ext>
            </a:extLst>
          </p:cNvPr>
          <p:cNvCxnSpPr>
            <a:cxnSpLocks/>
          </p:cNvCxnSpPr>
          <p:nvPr/>
        </p:nvCxnSpPr>
        <p:spPr>
          <a:xfrm flipV="1">
            <a:off x="7941498" y="4322086"/>
            <a:ext cx="0" cy="1388493"/>
          </a:xfrm>
          <a:prstGeom prst="line">
            <a:avLst/>
          </a:prstGeom>
          <a:noFill/>
          <a:ln w="19050" cap="rnd" cmpd="sng" algn="ctr">
            <a:solidFill>
              <a:srgbClr val="006BB7"/>
            </a:solidFill>
            <a:prstDash val="sysDot"/>
            <a:round/>
            <a:headEnd type="oval"/>
          </a:ln>
          <a:effectLst/>
        </p:spPr>
      </p:cxnSp>
      <p:cxnSp>
        <p:nvCxnSpPr>
          <p:cNvPr id="78" name="Straight Connector 77">
            <a:extLst>
              <a:ext uri="{FF2B5EF4-FFF2-40B4-BE49-F238E27FC236}">
                <a16:creationId xmlns:a16="http://schemas.microsoft.com/office/drawing/2014/main" id="{61634694-4C7B-6D75-7F20-6268ACBC4692}"/>
              </a:ext>
            </a:extLst>
          </p:cNvPr>
          <p:cNvCxnSpPr>
            <a:cxnSpLocks/>
          </p:cNvCxnSpPr>
          <p:nvPr/>
        </p:nvCxnSpPr>
        <p:spPr>
          <a:xfrm>
            <a:off x="7804965" y="2560553"/>
            <a:ext cx="0" cy="878366"/>
          </a:xfrm>
          <a:prstGeom prst="line">
            <a:avLst/>
          </a:prstGeom>
          <a:noFill/>
          <a:ln w="19050" cap="rnd" cmpd="sng" algn="ctr">
            <a:solidFill>
              <a:srgbClr val="006BB7"/>
            </a:solidFill>
            <a:prstDash val="sysDot"/>
            <a:round/>
            <a:headEnd type="oval"/>
          </a:ln>
          <a:effectLst/>
        </p:spPr>
      </p:cxnSp>
      <p:sp>
        <p:nvSpPr>
          <p:cNvPr id="79" name="TextBox 78">
            <a:extLst>
              <a:ext uri="{FF2B5EF4-FFF2-40B4-BE49-F238E27FC236}">
                <a16:creationId xmlns:a16="http://schemas.microsoft.com/office/drawing/2014/main" id="{A6496C21-F0D6-3672-01A1-6CC37EF6F27E}"/>
              </a:ext>
            </a:extLst>
          </p:cNvPr>
          <p:cNvSpPr txBox="1"/>
          <p:nvPr/>
        </p:nvSpPr>
        <p:spPr>
          <a:xfrm>
            <a:off x="9609486" y="2560553"/>
            <a:ext cx="1139027" cy="561692"/>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NOV 26</a:t>
            </a:r>
          </a:p>
          <a:p>
            <a:pPr marL="0" marR="0" lvl="0" indent="0" defTabSz="1007886" eaLnBrk="1" fontAlgn="auto" latinLnBrk="0" hangingPunct="1">
              <a:lnSpc>
                <a:spcPct val="100000"/>
              </a:lnSpc>
              <a:spcBef>
                <a:spcPts val="0"/>
              </a:spcBef>
              <a:spcAft>
                <a:spcPts val="0"/>
              </a:spcAft>
              <a:buClrTx/>
              <a:buSzTx/>
              <a:buFontTx/>
              <a:buNone/>
              <a:tabLst/>
              <a:defRPr/>
            </a:pPr>
            <a:r>
              <a:rPr kumimoji="0" lang="en-GB" sz="1050" i="0" u="none" strike="noStrike" kern="0" cap="none" spc="0" normalizeH="0" baseline="0" noProof="0">
                <a:ln>
                  <a:noFill/>
                </a:ln>
                <a:effectLst/>
                <a:uLnTx/>
                <a:uFillTx/>
                <a:latin typeface="Montserrat Medium" panose="00000600000000000000" pitchFamily="2" charset="0"/>
              </a:rPr>
              <a:t>Hearing for Final Approval</a:t>
            </a:r>
          </a:p>
        </p:txBody>
      </p:sp>
      <p:cxnSp>
        <p:nvCxnSpPr>
          <p:cNvPr id="80" name="Straight Connector 79">
            <a:extLst>
              <a:ext uri="{FF2B5EF4-FFF2-40B4-BE49-F238E27FC236}">
                <a16:creationId xmlns:a16="http://schemas.microsoft.com/office/drawing/2014/main" id="{CE6B4FBE-FBC1-60F4-3664-0E131343D3B2}"/>
              </a:ext>
            </a:extLst>
          </p:cNvPr>
          <p:cNvCxnSpPr>
            <a:cxnSpLocks/>
          </p:cNvCxnSpPr>
          <p:nvPr/>
        </p:nvCxnSpPr>
        <p:spPr>
          <a:xfrm>
            <a:off x="9609486" y="2560553"/>
            <a:ext cx="0" cy="878366"/>
          </a:xfrm>
          <a:prstGeom prst="line">
            <a:avLst/>
          </a:prstGeom>
          <a:noFill/>
          <a:ln w="19050" cap="rnd" cmpd="sng" algn="ctr">
            <a:solidFill>
              <a:srgbClr val="006BB7"/>
            </a:solidFill>
            <a:prstDash val="sysDot"/>
            <a:round/>
            <a:headEnd type="oval"/>
          </a:ln>
          <a:effectLst/>
        </p:spPr>
      </p:cxnSp>
      <p:sp>
        <p:nvSpPr>
          <p:cNvPr id="6" name="TextBox 5">
            <a:extLst>
              <a:ext uri="{FF2B5EF4-FFF2-40B4-BE49-F238E27FC236}">
                <a16:creationId xmlns:a16="http://schemas.microsoft.com/office/drawing/2014/main" id="{B4CA0EF0-0EFE-0428-0949-8A9C1C8C7E4F}"/>
              </a:ext>
            </a:extLst>
          </p:cNvPr>
          <p:cNvSpPr txBox="1"/>
          <p:nvPr/>
        </p:nvSpPr>
        <p:spPr>
          <a:xfrm>
            <a:off x="8336121" y="767508"/>
            <a:ext cx="3539785" cy="1141338"/>
          </a:xfrm>
          <a:prstGeom prst="rect">
            <a:avLst/>
          </a:prstGeom>
          <a:noFill/>
        </p:spPr>
        <p:txBody>
          <a:bodyPr wrap="square" rtlCol="0">
            <a:spAutoFit/>
          </a:bodyPr>
          <a:lstStyle/>
          <a:p>
            <a:pPr>
              <a:spcAft>
                <a:spcPts val="200"/>
              </a:spcAft>
            </a:pPr>
            <a:r>
              <a:rPr lang="en-US" sz="950" dirty="0">
                <a:solidFill>
                  <a:srgbClr val="006BB7"/>
                </a:solidFill>
                <a:latin typeface="Montserrat ExtraBold" pitchFamily="2" charset="0"/>
              </a:rPr>
              <a:t>*As of June 24, 2024. Please refer to the settlement agreement for detailed information on deadlines.</a:t>
            </a:r>
            <a:br>
              <a:rPr lang="en-US" sz="950" dirty="0">
                <a:solidFill>
                  <a:srgbClr val="006BB7"/>
                </a:solidFill>
                <a:latin typeface="Montserrat ExtraBold" pitchFamily="2" charset="0"/>
              </a:rPr>
            </a:br>
            <a:r>
              <a:rPr lang="en-US" sz="950" dirty="0">
                <a:solidFill>
                  <a:srgbClr val="006BB7"/>
                </a:solidFill>
                <a:latin typeface="Montserrat ExtraBold" pitchFamily="2" charset="0"/>
              </a:rPr>
              <a:t> </a:t>
            </a:r>
          </a:p>
          <a:p>
            <a:pPr>
              <a:spcAft>
                <a:spcPts val="200"/>
              </a:spcAft>
            </a:pPr>
            <a:r>
              <a:rPr lang="en-US" sz="950" dirty="0">
                <a:solidFill>
                  <a:srgbClr val="006BB7"/>
                </a:solidFill>
                <a:latin typeface="Montserrat ExtraBold" pitchFamily="2" charset="0"/>
              </a:rPr>
              <a:t>**NAR encouraged all MLSs to implement the practice changes by August 17, 2024. All MLSs are required to implement the practice changes by September 16, 2024.</a:t>
            </a:r>
          </a:p>
        </p:txBody>
      </p:sp>
      <p:sp>
        <p:nvSpPr>
          <p:cNvPr id="7" name="TextBox 6">
            <a:extLst>
              <a:ext uri="{FF2B5EF4-FFF2-40B4-BE49-F238E27FC236}">
                <a16:creationId xmlns:a16="http://schemas.microsoft.com/office/drawing/2014/main" id="{F6ED16B3-A25C-E2AD-5477-0B77814BCB36}"/>
              </a:ext>
            </a:extLst>
          </p:cNvPr>
          <p:cNvSpPr txBox="1"/>
          <p:nvPr/>
        </p:nvSpPr>
        <p:spPr>
          <a:xfrm>
            <a:off x="415586" y="637237"/>
            <a:ext cx="752591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6BB7"/>
                </a:solidFill>
                <a:latin typeface="Montserrat" pitchFamily="2" charset="0"/>
              </a:rPr>
              <a:t>NAR SETTLEMENT TIMELINE*</a:t>
            </a:r>
            <a:endParaRPr kumimoji="0" lang="en-US" sz="3600" b="1" i="0" u="none" strike="noStrike" kern="1200" cap="none" spc="0" normalizeH="0" baseline="0" noProof="0" dirty="0">
              <a:ln>
                <a:noFill/>
              </a:ln>
              <a:solidFill>
                <a:srgbClr val="006BB7"/>
              </a:solidFill>
              <a:effectLst/>
              <a:uLnTx/>
              <a:uFillTx/>
              <a:latin typeface="Montserrat" pitchFamily="2" charset="0"/>
            </a:endParaRPr>
          </a:p>
        </p:txBody>
      </p:sp>
    </p:spTree>
    <p:extLst>
      <p:ext uri="{BB962C8B-B14F-4D97-AF65-F5344CB8AC3E}">
        <p14:creationId xmlns:p14="http://schemas.microsoft.com/office/powerpoint/2010/main" val="3449254148"/>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BCB7D9-5426-9730-B324-5A162D0104D3}"/>
              </a:ext>
            </a:extLst>
          </p:cNvPr>
          <p:cNvPicPr>
            <a:picLocks noChangeAspect="1"/>
          </p:cNvPicPr>
          <p:nvPr/>
        </p:nvPicPr>
        <p:blipFill>
          <a:blip r:embed="rId3"/>
          <a:stretch>
            <a:fillRect/>
          </a:stretch>
        </p:blipFill>
        <p:spPr>
          <a:xfrm>
            <a:off x="3787742" y="4182372"/>
            <a:ext cx="3617823" cy="1556196"/>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C2E1776E-6BF1-FF95-5A8F-7795EC50BEC6}"/>
              </a:ext>
            </a:extLst>
          </p:cNvPr>
          <p:cNvSpPr txBox="1"/>
          <p:nvPr/>
        </p:nvSpPr>
        <p:spPr>
          <a:xfrm>
            <a:off x="0" y="2152102"/>
            <a:ext cx="4122819" cy="3847207"/>
          </a:xfrm>
          <a:prstGeom prst="rect">
            <a:avLst/>
          </a:prstGeom>
          <a:noFill/>
        </p:spPr>
        <p:txBody>
          <a:bodyPr wrap="square" rtlCol="0">
            <a:spAutoFit/>
          </a:bodyPr>
          <a:lstStyle/>
          <a:p>
            <a:pPr marL="800100" lvl="1" indent="-342900">
              <a:buFont typeface="Arial" panose="020B0604020202020204" pitchFamily="34" charset="0"/>
              <a:buChar char="•"/>
            </a:pPr>
            <a:r>
              <a:rPr lang="en-US" sz="1600" dirty="0">
                <a:latin typeface="Montserrat" panose="00000500000000000000" pitchFamily="2" charset="0"/>
              </a:rPr>
              <a:t>Settlement and practice change summaries</a:t>
            </a:r>
          </a:p>
          <a:p>
            <a:pPr marL="800100" lvl="1" indent="-342900">
              <a:buFont typeface="Arial" panose="020B0604020202020204" pitchFamily="34" charset="0"/>
              <a:buChar char="•"/>
            </a:pPr>
            <a:r>
              <a:rPr lang="en-US" sz="1600" dirty="0">
                <a:latin typeface="Montserrat" panose="00000500000000000000" pitchFamily="2" charset="0"/>
              </a:rPr>
              <a:t>FAQs</a:t>
            </a:r>
          </a:p>
          <a:p>
            <a:pPr marL="800100" lvl="1" indent="-342900">
              <a:buFont typeface="Arial" panose="020B0604020202020204" pitchFamily="34" charset="0"/>
              <a:buChar char="•"/>
            </a:pPr>
            <a:r>
              <a:rPr lang="en-US" sz="1600" dirty="0">
                <a:latin typeface="Montserrat" panose="00000500000000000000" pitchFamily="2" charset="0"/>
              </a:rPr>
              <a:t>Explainer videos </a:t>
            </a:r>
          </a:p>
          <a:p>
            <a:pPr marL="800100" lvl="1" indent="-342900">
              <a:buFont typeface="Arial" panose="020B0604020202020204" pitchFamily="34" charset="0"/>
              <a:buChar char="•"/>
            </a:pPr>
            <a:r>
              <a:rPr lang="en-US" sz="1600" dirty="0">
                <a:latin typeface="Montserrat" panose="00000500000000000000" pitchFamily="2" charset="0"/>
              </a:rPr>
              <a:t>Written buyer agreement 101 guide</a:t>
            </a:r>
          </a:p>
          <a:p>
            <a:pPr marL="800100" lvl="1" indent="-342900">
              <a:buFont typeface="Arial" panose="020B0604020202020204" pitchFamily="34" charset="0"/>
              <a:buChar char="•"/>
            </a:pPr>
            <a:r>
              <a:rPr lang="en-US" sz="1600" dirty="0">
                <a:latin typeface="Montserrat" panose="00000500000000000000" pitchFamily="2" charset="0"/>
              </a:rPr>
              <a:t>Homebuyer and home seller guides</a:t>
            </a:r>
          </a:p>
          <a:p>
            <a:pPr lvl="1"/>
            <a:endParaRPr lang="en-US" sz="1600" dirty="0">
              <a:latin typeface="Montserrat" panose="00000500000000000000" pitchFamily="2" charset="0"/>
            </a:endParaRPr>
          </a:p>
          <a:p>
            <a:pPr lvl="1"/>
            <a:r>
              <a:rPr lang="en-US" sz="1600" dirty="0">
                <a:latin typeface="Montserrat" panose="00000500000000000000" pitchFamily="2" charset="0"/>
              </a:rPr>
              <a:t>See also from REALTOR® Magazine: </a:t>
            </a:r>
          </a:p>
          <a:p>
            <a:pPr marL="742950" lvl="1" indent="-285750">
              <a:buFont typeface="Arial" panose="020B0604020202020204" pitchFamily="34" charset="0"/>
              <a:buChar char="•"/>
            </a:pPr>
            <a:r>
              <a:rPr lang="en-US" sz="1600" b="1" dirty="0">
                <a:solidFill>
                  <a:srgbClr val="2DA8E0"/>
                </a:solidFill>
                <a:latin typeface="Montserrat" panose="00000500000000000000" pitchFamily="2" charset="0"/>
                <a:hlinkClick r:id="rId4">
                  <a:extLst>
                    <a:ext uri="{A12FA001-AC4F-418D-AE19-62706E023703}">
                      <ahyp:hlinkClr xmlns:ahyp="http://schemas.microsoft.com/office/drawing/2018/hyperlinkcolor" val="tx"/>
                    </a:ext>
                  </a:extLst>
                </a:hlinkClick>
              </a:rPr>
              <a:t>Working with appraisers      after August 17 </a:t>
            </a:r>
            <a:endParaRPr lang="en-US" sz="1600" b="1" dirty="0">
              <a:solidFill>
                <a:srgbClr val="2DA8E0"/>
              </a:solidFill>
              <a:latin typeface="Montserrat" panose="00000500000000000000" pitchFamily="2" charset="0"/>
            </a:endParaRPr>
          </a:p>
          <a:p>
            <a:pPr lvl="1"/>
            <a:endParaRPr lang="en-US" sz="1600" dirty="0">
              <a:latin typeface="Montserrat" panose="00000500000000000000" pitchFamily="2" charset="0"/>
            </a:endParaRPr>
          </a:p>
          <a:p>
            <a:endParaRPr lang="en-US" sz="2000" b="1" dirty="0">
              <a:solidFill>
                <a:srgbClr val="2DA8E0"/>
              </a:solidFill>
              <a:latin typeface="Montserrat" panose="00000500000000000000" pitchFamily="2" charset="0"/>
            </a:endParaRP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rPr>
              <a:t>RESOURCES </a:t>
            </a: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634855"/>
            <a:ext cx="11214760" cy="400110"/>
          </a:xfrm>
          <a:prstGeom prst="rect">
            <a:avLst/>
          </a:prstGeom>
          <a:noFill/>
        </p:spPr>
        <p:txBody>
          <a:bodyPr wrap="square" rtlCol="0">
            <a:spAutoFit/>
          </a:bodyPr>
          <a:lstStyle/>
          <a:p>
            <a:r>
              <a:rPr lang="en-US" sz="2000" dirty="0">
                <a:latin typeface="Montserrat" panose="00000500000000000000" pitchFamily="2" charset="0"/>
              </a:rPr>
              <a:t>Settlement-related resources for NAR members are available at </a:t>
            </a:r>
            <a:r>
              <a:rPr lang="en-US" sz="2000" b="1" u="sng" dirty="0">
                <a:solidFill>
                  <a:srgbClr val="006BB7"/>
                </a:solidFill>
                <a:latin typeface="Montserrat" panose="00000500000000000000" pitchFamily="2" charset="0"/>
                <a:hlinkClick r:id="rId5">
                  <a:extLst>
                    <a:ext uri="{A12FA001-AC4F-418D-AE19-62706E023703}">
                      <ahyp:hlinkClr xmlns:ahyp="http://schemas.microsoft.com/office/drawing/2018/hyperlinkcolor" val="tx"/>
                    </a:ext>
                  </a:extLst>
                </a:hlinkClick>
              </a:rPr>
              <a:t>facts.realtor</a:t>
            </a:r>
            <a:r>
              <a:rPr lang="en-US" sz="2000" dirty="0">
                <a:latin typeface="Montserrat" panose="00000500000000000000" pitchFamily="2" charset="0"/>
              </a:rPr>
              <a:t>.</a:t>
            </a:r>
            <a:r>
              <a:rPr lang="en-US" sz="2000" b="1" dirty="0">
                <a:solidFill>
                  <a:srgbClr val="2DA8E0"/>
                </a:solidFill>
                <a:latin typeface="Montserrat" panose="00000500000000000000" pitchFamily="2" charset="0"/>
              </a:rPr>
              <a:t> </a:t>
            </a:r>
          </a:p>
        </p:txBody>
      </p:sp>
      <p:pic>
        <p:nvPicPr>
          <p:cNvPr id="1026" name="Picture 2" descr="Window to the Law - Settlement Facts Videos">
            <a:extLst>
              <a:ext uri="{FF2B5EF4-FFF2-40B4-BE49-F238E27FC236}">
                <a16:creationId xmlns:a16="http://schemas.microsoft.com/office/drawing/2014/main" id="{E43677DC-D780-CFD5-CA5A-1BAE9FABE9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9731" y="2211975"/>
            <a:ext cx="3244417" cy="16979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FCE6F51-2D99-B6A3-FA93-78018D2444D0}"/>
              </a:ext>
            </a:extLst>
          </p:cNvPr>
          <p:cNvPicPr>
            <a:picLocks noChangeAspect="1"/>
          </p:cNvPicPr>
          <p:nvPr/>
        </p:nvPicPr>
        <p:blipFill rotWithShape="1">
          <a:blip r:embed="rId7"/>
          <a:srcRect r="8631" b="49849"/>
          <a:stretch/>
        </p:blipFill>
        <p:spPr>
          <a:xfrm>
            <a:off x="7741060" y="2211975"/>
            <a:ext cx="3617823" cy="107959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CD9890A-5D41-16F3-C8BD-B2CA10EE6B37}"/>
              </a:ext>
            </a:extLst>
          </p:cNvPr>
          <p:cNvPicPr>
            <a:picLocks noChangeAspect="1"/>
          </p:cNvPicPr>
          <p:nvPr/>
        </p:nvPicPr>
        <p:blipFill>
          <a:blip r:embed="rId8"/>
          <a:stretch>
            <a:fillRect/>
          </a:stretch>
        </p:blipFill>
        <p:spPr>
          <a:xfrm>
            <a:off x="6464526" y="3450969"/>
            <a:ext cx="3617823" cy="175395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F25350C-E999-4B16-7E72-6FE4822ADAD3}"/>
              </a:ext>
            </a:extLst>
          </p:cNvPr>
          <p:cNvPicPr>
            <a:picLocks noChangeAspect="1"/>
          </p:cNvPicPr>
          <p:nvPr/>
        </p:nvPicPr>
        <p:blipFill rotWithShape="1">
          <a:blip r:embed="rId9"/>
          <a:srcRect l="2053" t="9287" r="-2053" b="-11779"/>
          <a:stretch/>
        </p:blipFill>
        <p:spPr>
          <a:xfrm>
            <a:off x="7333847" y="4239454"/>
            <a:ext cx="3789873" cy="20327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7135650"/>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88647" y="3005264"/>
            <a:ext cx="11192934" cy="830997"/>
          </a:xfrm>
          <a:prstGeom prst="rect">
            <a:avLst/>
          </a:prstGeom>
          <a:noFill/>
        </p:spPr>
        <p:txBody>
          <a:bodyPr wrap="square" lIns="91440" tIns="45720" rIns="91440" bIns="45720" rtlCol="0" anchor="t">
            <a:spAutoFit/>
          </a:bodyPr>
          <a:lstStyle>
            <a:defPPr>
              <a:defRPr lang="en-US"/>
            </a:defPPr>
            <a:lvl1pPr algn="ctr">
              <a:spcAft>
                <a:spcPts val="600"/>
              </a:spcAft>
              <a:defRPr sz="4800" b="1">
                <a:solidFill>
                  <a:srgbClr val="006BB7"/>
                </a:solidFill>
                <a:latin typeface="Montserrat" panose="02000505000000020004" pitchFamily="2" charset="77"/>
              </a:defRPr>
            </a:lvl1pPr>
          </a:lstStyle>
          <a:p>
            <a:r>
              <a:rPr lang="en-US"/>
              <a:t>UNDERSTANDING THE IMPACT</a:t>
            </a:r>
          </a:p>
        </p:txBody>
      </p:sp>
    </p:spTree>
    <p:extLst>
      <p:ext uri="{BB962C8B-B14F-4D97-AF65-F5344CB8AC3E}">
        <p14:creationId xmlns:p14="http://schemas.microsoft.com/office/powerpoint/2010/main" val="720799998"/>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dirty="0">
                <a:solidFill>
                  <a:srgbClr val="006BB7"/>
                </a:solidFill>
                <a:latin typeface="Montserrat" panose="02000505000000020004"/>
              </a:rPr>
              <a:t>CONSUMER CHOICE</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690062"/>
            <a:ext cx="11214760" cy="4093428"/>
          </a:xfrm>
          <a:prstGeom prst="rect">
            <a:avLst/>
          </a:prstGeom>
          <a:noFill/>
        </p:spPr>
        <p:txBody>
          <a:bodyPr wrap="square" rtlCol="0">
            <a:spAutoFit/>
          </a:bodyPr>
          <a:lstStyle/>
          <a:p>
            <a:r>
              <a:rPr lang="en-US" sz="1600" dirty="0">
                <a:latin typeface="Montserrat" panose="00000500000000000000" pitchFamily="2" charset="0"/>
              </a:rPr>
              <a:t>The practice changes focus on empowering consumer choice in the home buying and selling process:</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Compensation remains fully negotiable.</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Offers of compensation are prohibited on-MLS but are preserved as an option off-MLS based on negotiation between consumers and real estate professionals.</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Written buyer agreements will clearly outline the services buyers will receive, and how much they will cost.</a:t>
            </a:r>
          </a:p>
          <a:p>
            <a:pPr marL="342900" indent="-342900">
              <a:buFont typeface="Arial" panose="020B0604020202020204" pitchFamily="34" charset="0"/>
              <a:buChar char="•"/>
            </a:pPr>
            <a:endParaRPr lang="en-US" sz="1600" dirty="0">
              <a:latin typeface="Montserrat" panose="00000500000000000000" pitchFamily="2" charset="0"/>
            </a:endParaRPr>
          </a:p>
          <a:p>
            <a:pPr marL="342900" indent="-342900">
              <a:buFont typeface="Arial" panose="020B0604020202020204" pitchFamily="34" charset="0"/>
              <a:buChar char="•"/>
            </a:pPr>
            <a:r>
              <a:rPr lang="en-US" sz="1600" kern="100" dirty="0">
                <a:effectLst/>
                <a:latin typeface="Montserrat" panose="00000500000000000000" pitchFamily="2" charset="0"/>
                <a:ea typeface="Aptos" panose="020B0004020202020204" pitchFamily="34" charset="0"/>
              </a:rPr>
              <a:t>The settlement empowers buyers and brokers to negotiate and agree to services and compensation that work for them. </a:t>
            </a:r>
          </a:p>
          <a:p>
            <a:endParaRPr lang="en-US" sz="1600" kern="100" dirty="0">
              <a:effectLst/>
              <a:latin typeface="Montserrat" panose="00000500000000000000" pitchFamily="2" charset="0"/>
              <a:ea typeface="Aptos" panose="020B0004020202020204" pitchFamily="34" charset="0"/>
            </a:endParaRPr>
          </a:p>
          <a:p>
            <a:pPr marL="342900" indent="-342900">
              <a:buFont typeface="Arial" panose="020B0604020202020204" pitchFamily="34" charset="0"/>
              <a:buChar char="•"/>
            </a:pPr>
            <a:r>
              <a:rPr lang="en-US" sz="1600" kern="100" dirty="0">
                <a:effectLst/>
                <a:latin typeface="Montserrat" panose="00000500000000000000" pitchFamily="2" charset="0"/>
                <a:ea typeface="Aptos" panose="020B0004020202020204" pitchFamily="34" charset="0"/>
              </a:rPr>
              <a:t>Real estate professionals should work with consumers to make sure they fully understand their options, while continuing to seek fair compensation for their services. </a:t>
            </a:r>
          </a:p>
          <a:p>
            <a:pPr marL="342900" indent="-342900">
              <a:buFont typeface="Arial" panose="020B0604020202020204" pitchFamily="34" charset="0"/>
              <a:buChar char="•"/>
            </a:pPr>
            <a:endParaRPr lang="en-US" sz="2000" dirty="0">
              <a:latin typeface="Montserrat" panose="00000500000000000000" pitchFamily="2" charset="0"/>
            </a:endParaRPr>
          </a:p>
        </p:txBody>
      </p:sp>
    </p:spTree>
    <p:extLst>
      <p:ext uri="{BB962C8B-B14F-4D97-AF65-F5344CB8AC3E}">
        <p14:creationId xmlns:p14="http://schemas.microsoft.com/office/powerpoint/2010/main" val="3333657612"/>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dirty="0">
                <a:solidFill>
                  <a:srgbClr val="006BB7"/>
                </a:solidFill>
                <a:latin typeface="Montserrat" panose="02000505000000020004"/>
              </a:rPr>
              <a:t>PRESERVING ACCESS TO HOMEOWNERSHIP</a:t>
            </a: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1733377"/>
            <a:ext cx="11360827" cy="4278094"/>
          </a:xfrm>
          <a:prstGeom prst="rect">
            <a:avLst/>
          </a:prstGeom>
          <a:noFill/>
        </p:spPr>
        <p:txBody>
          <a:bodyPr wrap="square" rtlCol="0">
            <a:spAutoFit/>
          </a:bodyPr>
          <a:lstStyle/>
          <a:p>
            <a:r>
              <a:rPr lang="en-US" dirty="0">
                <a:latin typeface="Montserrat" panose="00000500000000000000" pitchFamily="2" charset="0"/>
              </a:rPr>
              <a:t>A key priority of the settlement is to ensure that offers of compensation remain an option off-MLS. They are a critical tool to ensure the American Dream of homeownership remains accessible to all, including first-time, low-income, and veteran homebuyers.</a:t>
            </a:r>
          </a:p>
          <a:p>
            <a:endParaRPr lang="en-US" dirty="0">
              <a:effectLst/>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Fannie Mae and Freddie Mac have both </a:t>
            </a:r>
            <a:r>
              <a:rPr lang="en-US" dirty="0">
                <a:solidFill>
                  <a:srgbClr val="2DA8E0"/>
                </a:solidFill>
                <a:latin typeface="Montserrat" panose="00000500000000000000" pitchFamily="2" charset="0"/>
                <a:hlinkClick r:id="rId3">
                  <a:extLst>
                    <a:ext uri="{A12FA001-AC4F-418D-AE19-62706E023703}">
                      <ahyp:hlinkClr xmlns:ahyp="http://schemas.microsoft.com/office/drawing/2018/hyperlinkcolor" val="tx"/>
                    </a:ext>
                  </a:extLst>
                </a:hlinkClick>
              </a:rPr>
              <a:t>confirmed</a:t>
            </a:r>
            <a:r>
              <a:rPr lang="en-US" dirty="0">
                <a:latin typeface="Montserrat" panose="00000500000000000000" pitchFamily="2" charset="0"/>
              </a:rPr>
              <a:t> that buyers whose agents are compensated by the seller will </a:t>
            </a:r>
            <a:r>
              <a:rPr lang="en-US" dirty="0">
                <a:solidFill>
                  <a:srgbClr val="2DA8E0"/>
                </a:solidFill>
                <a:latin typeface="Montserrat" panose="00000500000000000000" pitchFamily="2" charset="0"/>
                <a:hlinkClick r:id="rId4">
                  <a:extLst>
                    <a:ext uri="{A12FA001-AC4F-418D-AE19-62706E023703}">
                      <ahyp:hlinkClr xmlns:ahyp="http://schemas.microsoft.com/office/drawing/2018/hyperlinkcolor" val="tx"/>
                    </a:ext>
                  </a:extLst>
                </a:hlinkClick>
              </a:rPr>
              <a:t>continue to have access </a:t>
            </a:r>
            <a:r>
              <a:rPr lang="en-US" dirty="0">
                <a:latin typeface="Montserrat" panose="00000500000000000000" pitchFamily="2" charset="0"/>
              </a:rPr>
              <a:t>to financing through the agencies.</a:t>
            </a:r>
          </a:p>
          <a:p>
            <a:endParaRPr lang="en-US"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The Department of Veterans Affairs recently </a:t>
            </a:r>
            <a:r>
              <a:rPr lang="en-US" dirty="0">
                <a:solidFill>
                  <a:srgbClr val="2DA8E0"/>
                </a:solidFill>
                <a:latin typeface="Montserrat" panose="00000500000000000000" pitchFamily="2" charset="0"/>
                <a:hlinkClick r:id="rId5">
                  <a:extLst>
                    <a:ext uri="{A12FA001-AC4F-418D-AE19-62706E023703}">
                      <ahyp:hlinkClr xmlns:ahyp="http://schemas.microsoft.com/office/drawing/2018/hyperlinkcolor" val="tx"/>
                    </a:ext>
                  </a:extLst>
                </a:hlinkClick>
              </a:rPr>
              <a:t>announced</a:t>
            </a:r>
            <a:r>
              <a:rPr lang="en-US" dirty="0">
                <a:latin typeface="Montserrat" panose="00000500000000000000" pitchFamily="2" charset="0"/>
              </a:rPr>
              <a:t> that it has temporarily lifted its ban on buyers paying for real estate agent representation. Veteran buyers now have more options, ensuring they can have professional access to representation in their home buying process. The VA’s policy took effect on August 10.</a:t>
            </a:r>
            <a:br>
              <a:rPr lang="en-US" dirty="0">
                <a:latin typeface="Montserrat" panose="00000500000000000000" pitchFamily="2" charset="0"/>
              </a:rPr>
            </a:br>
            <a:endParaRPr lang="en-US"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Buyers can choose to compensate the buyer broker directly or seek compensation from the listing broker or seller.</a:t>
            </a:r>
          </a:p>
          <a:p>
            <a:endParaRPr lang="en-US" sz="20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217118265"/>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6BB7"/>
      </a:accent1>
      <a:accent2>
        <a:srgbClr val="FF8785"/>
      </a:accent2>
      <a:accent3>
        <a:srgbClr val="A5A5A5"/>
      </a:accent3>
      <a:accent4>
        <a:srgbClr val="FFD94D"/>
      </a:accent4>
      <a:accent5>
        <a:srgbClr val="1B4484"/>
      </a:accent5>
      <a:accent6>
        <a:srgbClr val="61D1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 A M E R I C A S ! 1 2 7 5 5 2 2 0 8 . 1 < / d o c u m e n t i d >  
     < s e n d e r i d > E P S T E J A < / s e n d e r i d >  
     < s e n d e r e m a i l > J A C L Y N . P H I L L I P S @ W H I T E C A S E . C O M < / s e n d e r e m a i l >  
     < l a s t m o d i f i e d > 2 0 2 4 - 0 7 - 1 4 T 1 5 : 3 5 : 2 8 . 0 0 0 0 0 0 0 - 0 4 : 0 0 < / l a s t m o d i f i e d >  
     < d a t a b a s e > A M E R I C A S < / d a t a b a s e >  
 < / p r o p e r t i e s > 
</file>

<file path=customXml/itemProps1.xml><?xml version="1.0" encoding="utf-8"?>
<ds:datastoreItem xmlns:ds="http://schemas.openxmlformats.org/officeDocument/2006/customXml" ds:itemID="{44C34F78-FF1D-5547-A59B-0807A09D18C4}">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4673</TotalTime>
  <Words>2997</Words>
  <Application>Microsoft Office PowerPoint</Application>
  <PresentationFormat>Widescreen</PresentationFormat>
  <Paragraphs>204</Paragraphs>
  <Slides>18</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Aptos</vt:lpstr>
      <vt:lpstr>Aptos Display</vt:lpstr>
      <vt:lpstr>Arial</vt:lpstr>
      <vt:lpstr>Calibri</vt:lpstr>
      <vt:lpstr>Calibri Light</vt:lpstr>
      <vt:lpstr>Courier New</vt:lpstr>
      <vt:lpstr>Montserrat</vt:lpstr>
      <vt:lpstr>Montserrat ExtraBold</vt:lpstr>
      <vt:lpstr>Montserrat Medium</vt:lpstr>
      <vt:lpstr>Söhne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Prosek Partners</cp:lastModifiedBy>
  <cp:revision>2</cp:revision>
  <dcterms:created xsi:type="dcterms:W3CDTF">2024-05-30T22:48:16Z</dcterms:created>
  <dcterms:modified xsi:type="dcterms:W3CDTF">2024-09-08T21:27:18Z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127552208</vt:lpwstr>
  </property>
  <property fmtid="{D5CDD505-2E9C-101B-9397-08002B2CF9AE}" pid="3" name="NRT_ELITE_CLIENT">
    <vt:lpwstr>1904127</vt:lpwstr>
  </property>
  <property fmtid="{D5CDD505-2E9C-101B-9397-08002B2CF9AE}" pid="4" name="NRT_ELITE_MATTER">
    <vt:lpwstr>0002</vt:lpwstr>
  </property>
  <property fmtid="{D5CDD505-2E9C-101B-9397-08002B2CF9AE}" pid="5" name="NRT_Author">
    <vt:lpwstr>EPSTEJA</vt:lpwstr>
  </property>
  <property fmtid="{D5CDD505-2E9C-101B-9397-08002B2CF9AE}" pid="6" name="NRT_AuthorDescription">
    <vt:lpwstr>Phillips, Jaclyn</vt:lpwstr>
  </property>
  <property fmtid="{D5CDD505-2E9C-101B-9397-08002B2CF9AE}" pid="7" name="NRT_DocNumber">
    <vt:lpwstr>127552208</vt:lpwstr>
  </property>
  <property fmtid="{D5CDD505-2E9C-101B-9397-08002B2CF9AE}" pid="8" name="NRT_DocVersion">
    <vt:lpwstr>1</vt:lpwstr>
  </property>
  <property fmtid="{D5CDD505-2E9C-101B-9397-08002B2CF9AE}" pid="9" name="NRT_DocName">
    <vt:lpwstr>W&amp;C - Guide to Upcoming Practice Changes for Real Estate Professionals_7.12.24</vt:lpwstr>
  </property>
  <property fmtid="{D5CDD505-2E9C-101B-9397-08002B2CF9AE}" pid="10" name="NRT_Database">
    <vt:lpwstr>AMERICAS</vt:lpwstr>
  </property>
  <property fmtid="{D5CDD505-2E9C-101B-9397-08002B2CF9AE}" pid="11" name="NRT_Operator">
    <vt:lpwstr>EPSTEJA</vt:lpwstr>
  </property>
  <property fmtid="{D5CDD505-2E9C-101B-9397-08002B2CF9AE}" pid="12" name="pDocRef">
    <vt:lpwstr>1904127-0002.EPSTEJA</vt:lpwstr>
  </property>
  <property fmtid="{D5CDD505-2E9C-101B-9397-08002B2CF9AE}" pid="13" name="pDocNumber">
    <vt:lpwstr>127552208_1</vt:lpwstr>
  </property>
</Properties>
</file>